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0"/>
    <p:sldId id="257" r:id="rId31"/>
    <p:sldId id="258" r:id="rId32"/>
    <p:sldId id="259" r:id="rId33"/>
    <p:sldId id="260" r:id="rId34"/>
    <p:sldId id="261" r:id="rId35"/>
    <p:sldId id="262" r:id="rId36"/>
    <p:sldId id="263" r:id="rId37"/>
    <p:sldId id="264" r:id="rId38"/>
    <p:sldId id="265" r:id="rId39"/>
    <p:sldId id="266" r:id="rId40"/>
    <p:sldId id="267" r:id="rId41"/>
    <p:sldId id="268" r:id="rId42"/>
    <p:sldId id="269" r:id="rId43"/>
    <p:sldId id="270" r:id="rId44"/>
    <p:sldId id="271" r:id="rId45"/>
    <p:sldId id="272" r:id="rId46"/>
    <p:sldId id="273" r:id="rId47"/>
    <p:sldId id="274" r:id="rId48"/>
    <p:sldId id="275" r:id="rId49"/>
    <p:sldId id="276" r:id="rId50"/>
    <p:sldId id="277" r:id="rId51"/>
    <p:sldId id="278" r:id="rId52"/>
    <p:sldId id="279" r:id="rId53"/>
    <p:sldId id="280" r:id="rId54"/>
    <p:sldId id="281" r:id="rId55"/>
    <p:sldId id="282" r:id="rId56"/>
    <p:sldId id="283" r:id="rId57"/>
    <p:sldId id="284" r:id="rId58"/>
    <p:sldId id="285" r:id="rId59"/>
    <p:sldId id="286" r:id="rId60"/>
    <p:sldId id="287" r:id="rId6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omputer Says No" charset="1" panose="00000400000000000000"/>
      <p:regular r:id="rId10"/>
    </p:embeddedFont>
    <p:embeddedFont>
      <p:font typeface="Computer Says No Italics" charset="1" panose="00000400000000000000"/>
      <p:regular r:id="rId11"/>
    </p:embeddedFont>
    <p:embeddedFont>
      <p:font typeface="Poppins" charset="1" panose="00000500000000000000"/>
      <p:regular r:id="rId12"/>
    </p:embeddedFont>
    <p:embeddedFont>
      <p:font typeface="Poppins Bold" charset="1" panose="00000800000000000000"/>
      <p:regular r:id="rId13"/>
    </p:embeddedFont>
    <p:embeddedFont>
      <p:font typeface="Poppins Italics" charset="1" panose="00000500000000000000"/>
      <p:regular r:id="rId14"/>
    </p:embeddedFont>
    <p:embeddedFont>
      <p:font typeface="Poppins Bold Italics" charset="1" panose="00000800000000000000"/>
      <p:regular r:id="rId15"/>
    </p:embeddedFont>
    <p:embeddedFont>
      <p:font typeface="Poppins Thin" charset="1" panose="00000300000000000000"/>
      <p:regular r:id="rId16"/>
    </p:embeddedFont>
    <p:embeddedFont>
      <p:font typeface="Poppins Thin Italics" charset="1" panose="00000300000000000000"/>
      <p:regular r:id="rId17"/>
    </p:embeddedFont>
    <p:embeddedFont>
      <p:font typeface="Poppins Extra-Light" charset="1" panose="00000300000000000000"/>
      <p:regular r:id="rId18"/>
    </p:embeddedFont>
    <p:embeddedFont>
      <p:font typeface="Poppins Extra-Light Italics" charset="1" panose="00000300000000000000"/>
      <p:regular r:id="rId19"/>
    </p:embeddedFont>
    <p:embeddedFont>
      <p:font typeface="Poppins Light" charset="1" panose="00000400000000000000"/>
      <p:regular r:id="rId20"/>
    </p:embeddedFont>
    <p:embeddedFont>
      <p:font typeface="Poppins Light Italics" charset="1" panose="00000400000000000000"/>
      <p:regular r:id="rId21"/>
    </p:embeddedFont>
    <p:embeddedFont>
      <p:font typeface="Poppins Medium" charset="1" panose="00000600000000000000"/>
      <p:regular r:id="rId22"/>
    </p:embeddedFont>
    <p:embeddedFont>
      <p:font typeface="Poppins Medium Italics" charset="1" panose="00000600000000000000"/>
      <p:regular r:id="rId23"/>
    </p:embeddedFont>
    <p:embeddedFont>
      <p:font typeface="Poppins Semi-Bold" charset="1" panose="00000700000000000000"/>
      <p:regular r:id="rId24"/>
    </p:embeddedFont>
    <p:embeddedFont>
      <p:font typeface="Poppins Semi-Bold Italics" charset="1" panose="00000700000000000000"/>
      <p:regular r:id="rId25"/>
    </p:embeddedFont>
    <p:embeddedFont>
      <p:font typeface="Poppins Ultra-Bold" charset="1" panose="00000900000000000000"/>
      <p:regular r:id="rId26"/>
    </p:embeddedFont>
    <p:embeddedFont>
      <p:font typeface="Poppins Ultra-Bold Italics" charset="1" panose="00000900000000000000"/>
      <p:regular r:id="rId27"/>
    </p:embeddedFont>
    <p:embeddedFont>
      <p:font typeface="Poppins Heavy" charset="1" panose="00000A00000000000000"/>
      <p:regular r:id="rId28"/>
    </p:embeddedFont>
    <p:embeddedFont>
      <p:font typeface="Poppins Heavy Italics" charset="1" panose="00000A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slides/slide1.xml" Type="http://schemas.openxmlformats.org/officeDocument/2006/relationships/slide"/><Relationship Id="rId31" Target="slides/slide2.xml" Type="http://schemas.openxmlformats.org/officeDocument/2006/relationships/slide"/><Relationship Id="rId32" Target="slides/slide3.xml" Type="http://schemas.openxmlformats.org/officeDocument/2006/relationships/slide"/><Relationship Id="rId33" Target="slides/slide4.xml" Type="http://schemas.openxmlformats.org/officeDocument/2006/relationships/slide"/><Relationship Id="rId34" Target="slides/slide5.xml" Type="http://schemas.openxmlformats.org/officeDocument/2006/relationships/slide"/><Relationship Id="rId35" Target="slides/slide6.xml" Type="http://schemas.openxmlformats.org/officeDocument/2006/relationships/slide"/><Relationship Id="rId36" Target="slides/slide7.xml" Type="http://schemas.openxmlformats.org/officeDocument/2006/relationships/slide"/><Relationship Id="rId37" Target="slides/slide8.xml" Type="http://schemas.openxmlformats.org/officeDocument/2006/relationships/slide"/><Relationship Id="rId38" Target="slides/slide9.xml" Type="http://schemas.openxmlformats.org/officeDocument/2006/relationships/slide"/><Relationship Id="rId39" Target="slides/slide10.xml" Type="http://schemas.openxmlformats.org/officeDocument/2006/relationships/slide"/><Relationship Id="rId4" Target="theme/theme1.xml" Type="http://schemas.openxmlformats.org/officeDocument/2006/relationships/theme"/><Relationship Id="rId40" Target="slides/slide11.xml" Type="http://schemas.openxmlformats.org/officeDocument/2006/relationships/slide"/><Relationship Id="rId41" Target="slides/slide12.xml" Type="http://schemas.openxmlformats.org/officeDocument/2006/relationships/slide"/><Relationship Id="rId42" Target="slides/slide13.xml" Type="http://schemas.openxmlformats.org/officeDocument/2006/relationships/slide"/><Relationship Id="rId43" Target="slides/slide14.xml" Type="http://schemas.openxmlformats.org/officeDocument/2006/relationships/slide"/><Relationship Id="rId44" Target="slides/slide15.xml" Type="http://schemas.openxmlformats.org/officeDocument/2006/relationships/slide"/><Relationship Id="rId45" Target="slides/slide16.xml" Type="http://schemas.openxmlformats.org/officeDocument/2006/relationships/slide"/><Relationship Id="rId46" Target="slides/slide17.xml" Type="http://schemas.openxmlformats.org/officeDocument/2006/relationships/slide"/><Relationship Id="rId47" Target="slides/slide18.xml" Type="http://schemas.openxmlformats.org/officeDocument/2006/relationships/slide"/><Relationship Id="rId48" Target="slides/slide19.xml" Type="http://schemas.openxmlformats.org/officeDocument/2006/relationships/slide"/><Relationship Id="rId49" Target="slides/slide20.xml" Type="http://schemas.openxmlformats.org/officeDocument/2006/relationships/slide"/><Relationship Id="rId5" Target="tableStyles.xml" Type="http://schemas.openxmlformats.org/officeDocument/2006/relationships/tableStyles"/><Relationship Id="rId50" Target="slides/slide21.xml" Type="http://schemas.openxmlformats.org/officeDocument/2006/relationships/slide"/><Relationship Id="rId51" Target="slides/slide22.xml" Type="http://schemas.openxmlformats.org/officeDocument/2006/relationships/slide"/><Relationship Id="rId52" Target="slides/slide23.xml" Type="http://schemas.openxmlformats.org/officeDocument/2006/relationships/slide"/><Relationship Id="rId53" Target="slides/slide24.xml" Type="http://schemas.openxmlformats.org/officeDocument/2006/relationships/slide"/><Relationship Id="rId54" Target="slides/slide25.xml" Type="http://schemas.openxmlformats.org/officeDocument/2006/relationships/slide"/><Relationship Id="rId55" Target="slides/slide26.xml" Type="http://schemas.openxmlformats.org/officeDocument/2006/relationships/slide"/><Relationship Id="rId56" Target="slides/slide27.xml" Type="http://schemas.openxmlformats.org/officeDocument/2006/relationships/slide"/><Relationship Id="rId57" Target="slides/slide28.xml" Type="http://schemas.openxmlformats.org/officeDocument/2006/relationships/slide"/><Relationship Id="rId58" Target="slides/slide29.xml" Type="http://schemas.openxmlformats.org/officeDocument/2006/relationships/slide"/><Relationship Id="rId59" Target="slides/slide30.xml" Type="http://schemas.openxmlformats.org/officeDocument/2006/relationships/slide"/><Relationship Id="rId6" Target="fonts/font6.fntdata" Type="http://schemas.openxmlformats.org/officeDocument/2006/relationships/font"/><Relationship Id="rId60" Target="slides/slide31.xml" Type="http://schemas.openxmlformats.org/officeDocument/2006/relationships/slide"/><Relationship Id="rId61" Target="slides/slide32.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1.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1.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2.png" Type="http://schemas.openxmlformats.org/officeDocument/2006/relationships/image"/><Relationship Id="rId4" Target="../media/image18.png" Type="http://schemas.openxmlformats.org/officeDocument/2006/relationships/image"/><Relationship Id="rId5" Target="../media/image19.pn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9.pn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9.pn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0.png" Type="http://schemas.openxmlformats.org/officeDocument/2006/relationships/image"/><Relationship Id="rId4" Target="../media/image20.pn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 Id="rId3" Target="../media/image18.png" Type="http://schemas.openxmlformats.org/officeDocument/2006/relationships/image"/><Relationship Id="rId4" Target="../media/image10.png" Type="http://schemas.openxmlformats.org/officeDocument/2006/relationships/image"/><Relationship Id="rId5" Target="../media/image20.png" Type="http://schemas.openxmlformats.org/officeDocument/2006/relationships/image"/></Relationships>
</file>

<file path=ppt/slides/_rels/slide2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23.png" Type="http://schemas.openxmlformats.org/officeDocument/2006/relationships/image"/><Relationship Id="rId4" Target="../media/image10.png" Type="http://schemas.openxmlformats.org/officeDocument/2006/relationships/image"/><Relationship Id="rId5" Target="../media/image20.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3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3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3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24.png" Type="http://schemas.openxmlformats.org/officeDocument/2006/relationships/image"/><Relationship Id="rId4" Target="../media/image3.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10.png" Type="http://schemas.openxmlformats.org/officeDocument/2006/relationships/image"/><Relationship Id="rId5" Target="../media/image7.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7.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3916" r="0" b="-86898"/>
            </a:stretch>
          </a:blipFill>
        </p:spPr>
      </p:sp>
      <p:sp>
        <p:nvSpPr>
          <p:cNvPr name="Freeform 3" id="3"/>
          <p:cNvSpPr/>
          <p:nvPr/>
        </p:nvSpPr>
        <p:spPr>
          <a:xfrm flipH="false" flipV="false" rot="0">
            <a:off x="-2576678" y="6172200"/>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0">
            <a:off x="3268070" y="-2818506"/>
            <a:ext cx="4825046" cy="4219769"/>
          </a:xfrm>
          <a:custGeom>
            <a:avLst/>
            <a:gdLst/>
            <a:ahLst/>
            <a:cxnLst/>
            <a:rect r="r" b="b" t="t" l="l"/>
            <a:pathLst>
              <a:path h="4219769" w="4825046">
                <a:moveTo>
                  <a:pt x="0" y="0"/>
                </a:moveTo>
                <a:lnTo>
                  <a:pt x="4825046" y="0"/>
                </a:lnTo>
                <a:lnTo>
                  <a:pt x="4825046" y="4219769"/>
                </a:lnTo>
                <a:lnTo>
                  <a:pt x="0" y="4219769"/>
                </a:lnTo>
                <a:lnTo>
                  <a:pt x="0" y="0"/>
                </a:lnTo>
                <a:close/>
              </a:path>
            </a:pathLst>
          </a:custGeom>
          <a:blipFill>
            <a:blip r:embed="rId4"/>
            <a:stretch>
              <a:fillRect l="0" t="0" r="0" b="0"/>
            </a:stretch>
          </a:blipFill>
        </p:spPr>
      </p:sp>
      <p:sp>
        <p:nvSpPr>
          <p:cNvPr name="Freeform 5" id="5"/>
          <p:cNvSpPr/>
          <p:nvPr/>
        </p:nvSpPr>
        <p:spPr>
          <a:xfrm flipH="false" flipV="false" rot="0">
            <a:off x="14161481" y="-4114800"/>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TextBox 6" id="6"/>
          <p:cNvSpPr txBox="true"/>
          <p:nvPr/>
        </p:nvSpPr>
        <p:spPr>
          <a:xfrm rot="0">
            <a:off x="2850925" y="6497858"/>
            <a:ext cx="6926813" cy="1436008"/>
          </a:xfrm>
          <a:prstGeom prst="rect">
            <a:avLst/>
          </a:prstGeom>
        </p:spPr>
        <p:txBody>
          <a:bodyPr anchor="t" rtlCol="false" tIns="0" lIns="0" bIns="0" rIns="0">
            <a:spAutoFit/>
          </a:bodyPr>
          <a:lstStyle/>
          <a:p>
            <a:pPr algn="r">
              <a:lnSpc>
                <a:spcPts val="3799"/>
              </a:lnSpc>
            </a:pPr>
            <a:r>
              <a:rPr lang="en-US" sz="2714">
                <a:solidFill>
                  <a:srgbClr val="6866E1"/>
                </a:solidFill>
                <a:latin typeface="Poppins Light"/>
              </a:rPr>
              <a:t>Presented By:  Anik Roy         (2115800003)</a:t>
            </a:r>
          </a:p>
          <a:p>
            <a:pPr algn="r">
              <a:lnSpc>
                <a:spcPts val="3799"/>
              </a:lnSpc>
            </a:pPr>
            <a:r>
              <a:rPr lang="en-US" sz="2714">
                <a:solidFill>
                  <a:srgbClr val="6866E1"/>
                </a:solidFill>
                <a:latin typeface="Poppins Light"/>
              </a:rPr>
              <a:t>Arushi Gupta (2115800005)</a:t>
            </a:r>
          </a:p>
          <a:p>
            <a:pPr algn="r">
              <a:lnSpc>
                <a:spcPts val="3799"/>
              </a:lnSpc>
            </a:pPr>
            <a:r>
              <a:rPr lang="en-US" sz="2714">
                <a:solidFill>
                  <a:srgbClr val="6866E1"/>
                </a:solidFill>
                <a:latin typeface="Poppins Light"/>
              </a:rPr>
              <a:t>Somil Gupta  (2115800024)</a:t>
            </a:r>
          </a:p>
        </p:txBody>
      </p:sp>
      <p:sp>
        <p:nvSpPr>
          <p:cNvPr name="Freeform 7" id="7"/>
          <p:cNvSpPr/>
          <p:nvPr/>
        </p:nvSpPr>
        <p:spPr>
          <a:xfrm flipH="false" flipV="false" rot="0">
            <a:off x="-391635" y="1333816"/>
            <a:ext cx="3948234" cy="1724379"/>
          </a:xfrm>
          <a:custGeom>
            <a:avLst/>
            <a:gdLst/>
            <a:ahLst/>
            <a:cxnLst/>
            <a:rect r="r" b="b" t="t" l="l"/>
            <a:pathLst>
              <a:path h="1724379" w="3948234">
                <a:moveTo>
                  <a:pt x="0" y="0"/>
                </a:moveTo>
                <a:lnTo>
                  <a:pt x="3948234" y="0"/>
                </a:lnTo>
                <a:lnTo>
                  <a:pt x="3948234" y="1724379"/>
                </a:lnTo>
                <a:lnTo>
                  <a:pt x="0" y="1724379"/>
                </a:lnTo>
                <a:lnTo>
                  <a:pt x="0" y="0"/>
                </a:lnTo>
                <a:close/>
              </a:path>
            </a:pathLst>
          </a:custGeom>
          <a:blipFill>
            <a:blip r:embed="rId5"/>
            <a:stretch>
              <a:fillRect l="0" t="0" r="0" b="0"/>
            </a:stretch>
          </a:blipFill>
        </p:spPr>
      </p:sp>
      <p:sp>
        <p:nvSpPr>
          <p:cNvPr name="Freeform 8" id="8"/>
          <p:cNvSpPr/>
          <p:nvPr/>
        </p:nvSpPr>
        <p:spPr>
          <a:xfrm flipH="false" flipV="false" rot="0">
            <a:off x="4601689" y="8426785"/>
            <a:ext cx="4729467" cy="4047169"/>
          </a:xfrm>
          <a:custGeom>
            <a:avLst/>
            <a:gdLst/>
            <a:ahLst/>
            <a:cxnLst/>
            <a:rect r="r" b="b" t="t" l="l"/>
            <a:pathLst>
              <a:path h="4047169" w="4729467">
                <a:moveTo>
                  <a:pt x="0" y="0"/>
                </a:moveTo>
                <a:lnTo>
                  <a:pt x="4729467" y="0"/>
                </a:lnTo>
                <a:lnTo>
                  <a:pt x="4729467" y="4047170"/>
                </a:lnTo>
                <a:lnTo>
                  <a:pt x="0" y="4047170"/>
                </a:lnTo>
                <a:lnTo>
                  <a:pt x="0" y="0"/>
                </a:lnTo>
                <a:close/>
              </a:path>
            </a:pathLst>
          </a:custGeom>
          <a:blipFill>
            <a:blip r:embed="rId6"/>
            <a:stretch>
              <a:fillRect l="0" t="0" r="0" b="0"/>
            </a:stretch>
          </a:blipFill>
        </p:spPr>
      </p:sp>
      <p:sp>
        <p:nvSpPr>
          <p:cNvPr name="TextBox 9" id="9"/>
          <p:cNvSpPr txBox="true"/>
          <p:nvPr/>
        </p:nvSpPr>
        <p:spPr>
          <a:xfrm rot="0">
            <a:off x="2427808" y="4421360"/>
            <a:ext cx="8127324" cy="2520605"/>
          </a:xfrm>
          <a:prstGeom prst="rect">
            <a:avLst/>
          </a:prstGeom>
        </p:spPr>
        <p:txBody>
          <a:bodyPr anchor="t" rtlCol="false" tIns="0" lIns="0" bIns="0" rIns="0">
            <a:spAutoFit/>
          </a:bodyPr>
          <a:lstStyle/>
          <a:p>
            <a:pPr algn="ctr">
              <a:lnSpc>
                <a:spcPts val="17048"/>
              </a:lnSpc>
            </a:pPr>
            <a:r>
              <a:rPr lang="en-US" sz="23677">
                <a:solidFill>
                  <a:srgbClr val="6866E1"/>
                </a:solidFill>
                <a:latin typeface="Computer Says No"/>
              </a:rPr>
              <a:t>GOOGLE</a:t>
            </a:r>
          </a:p>
        </p:txBody>
      </p:sp>
      <p:sp>
        <p:nvSpPr>
          <p:cNvPr name="TextBox 10" id="10"/>
          <p:cNvSpPr txBox="true"/>
          <p:nvPr/>
        </p:nvSpPr>
        <p:spPr>
          <a:xfrm rot="0">
            <a:off x="2850925" y="3372520"/>
            <a:ext cx="7103952" cy="771668"/>
          </a:xfrm>
          <a:prstGeom prst="rect">
            <a:avLst/>
          </a:prstGeom>
        </p:spPr>
        <p:txBody>
          <a:bodyPr anchor="t" rtlCol="false" tIns="0" lIns="0" bIns="0" rIns="0">
            <a:spAutoFit/>
          </a:bodyPr>
          <a:lstStyle/>
          <a:p>
            <a:pPr algn="ctr">
              <a:lnSpc>
                <a:spcPts val="5147"/>
              </a:lnSpc>
            </a:pPr>
            <a:r>
              <a:rPr lang="en-US" sz="7148">
                <a:solidFill>
                  <a:srgbClr val="6866E1"/>
                </a:solidFill>
                <a:latin typeface="Computer Says No"/>
              </a:rPr>
              <a:t>REPORT ON USE OF AI BY</a:t>
            </a:r>
          </a:p>
        </p:txBody>
      </p:sp>
      <p:sp>
        <p:nvSpPr>
          <p:cNvPr name="Freeform 11" id="11"/>
          <p:cNvSpPr/>
          <p:nvPr/>
        </p:nvSpPr>
        <p:spPr>
          <a:xfrm flipH="true" flipV="false" rot="0">
            <a:off x="9992168" y="1795880"/>
            <a:ext cx="8078630" cy="11840963"/>
          </a:xfrm>
          <a:custGeom>
            <a:avLst/>
            <a:gdLst/>
            <a:ahLst/>
            <a:cxnLst/>
            <a:rect r="r" b="b" t="t" l="l"/>
            <a:pathLst>
              <a:path h="11840963" w="8078630">
                <a:moveTo>
                  <a:pt x="8078630" y="0"/>
                </a:moveTo>
                <a:lnTo>
                  <a:pt x="0" y="0"/>
                </a:lnTo>
                <a:lnTo>
                  <a:pt x="0" y="11840963"/>
                </a:lnTo>
                <a:lnTo>
                  <a:pt x="8078630" y="11840963"/>
                </a:lnTo>
                <a:lnTo>
                  <a:pt x="8078630" y="0"/>
                </a:lnTo>
                <a:close/>
              </a:path>
            </a:pathLst>
          </a:custGeom>
          <a:blipFill>
            <a:blip r:embed="rId7"/>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4752716" y="7723081"/>
            <a:ext cx="3535284" cy="3070437"/>
          </a:xfrm>
          <a:custGeom>
            <a:avLst/>
            <a:gdLst/>
            <a:ahLst/>
            <a:cxnLst/>
            <a:rect r="r" b="b" t="t" l="l"/>
            <a:pathLst>
              <a:path h="3070437" w="3535284">
                <a:moveTo>
                  <a:pt x="0" y="0"/>
                </a:moveTo>
                <a:lnTo>
                  <a:pt x="3535284" y="0"/>
                </a:lnTo>
                <a:lnTo>
                  <a:pt x="3535284" y="3070438"/>
                </a:lnTo>
                <a:lnTo>
                  <a:pt x="0" y="3070438"/>
                </a:lnTo>
                <a:lnTo>
                  <a:pt x="0" y="0"/>
                </a:lnTo>
                <a:close/>
              </a:path>
            </a:pathLst>
          </a:custGeom>
          <a:blipFill>
            <a:blip r:embed="rId2"/>
            <a:stretch>
              <a:fillRect l="0" t="0" r="0" b="0"/>
            </a:stretch>
          </a:blipFill>
        </p:spPr>
      </p:sp>
      <p:sp>
        <p:nvSpPr>
          <p:cNvPr name="TextBox 3" id="3"/>
          <p:cNvSpPr txBox="true"/>
          <p:nvPr/>
        </p:nvSpPr>
        <p:spPr>
          <a:xfrm rot="0">
            <a:off x="1028700" y="353835"/>
            <a:ext cx="13724016" cy="9436456"/>
          </a:xfrm>
          <a:prstGeom prst="rect">
            <a:avLst/>
          </a:prstGeom>
        </p:spPr>
        <p:txBody>
          <a:bodyPr anchor="t" rtlCol="false" tIns="0" lIns="0" bIns="0" rIns="0">
            <a:spAutoFit/>
          </a:bodyPr>
          <a:lstStyle/>
          <a:p>
            <a:pPr algn="just">
              <a:lnSpc>
                <a:spcPts val="4714"/>
              </a:lnSpc>
            </a:pPr>
          </a:p>
          <a:p>
            <a:pPr algn="just">
              <a:lnSpc>
                <a:spcPts val="4714"/>
              </a:lnSpc>
            </a:pPr>
            <a:r>
              <a:rPr lang="en-US" sz="2910">
                <a:solidFill>
                  <a:srgbClr val="FFFFFF"/>
                </a:solidFill>
                <a:latin typeface="Poppins Bold"/>
              </a:rPr>
              <a:t>Audience Segementation:</a:t>
            </a:r>
            <a:r>
              <a:rPr lang="en-US" sz="2910">
                <a:solidFill>
                  <a:srgbClr val="FFFFFF"/>
                </a:solidFill>
                <a:latin typeface="Poppins"/>
              </a:rPr>
              <a:t> AI and ML techniques are used to segment website visitors into different audience groups. This allows users to tailor their marketing efforts based on user characteristics and behaviours, ultimately optimizing their conversion strategies.</a:t>
            </a:r>
          </a:p>
          <a:p>
            <a:pPr algn="just">
              <a:lnSpc>
                <a:spcPts val="4714"/>
              </a:lnSpc>
            </a:pPr>
            <a:r>
              <a:rPr lang="en-US" sz="2910">
                <a:solidFill>
                  <a:srgbClr val="FFFFFF"/>
                </a:solidFill>
                <a:latin typeface="Poppins Bold"/>
              </a:rPr>
              <a:t>Techniques Used: </a:t>
            </a:r>
            <a:r>
              <a:rPr lang="en-US" sz="2910">
                <a:solidFill>
                  <a:srgbClr val="FFFFFF"/>
                </a:solidFill>
                <a:latin typeface="Poppins"/>
              </a:rPr>
              <a:t>Clustering algorithms and user profiling models segment website visitors based on attributes and behaviours.</a:t>
            </a:r>
          </a:p>
          <a:p>
            <a:pPr algn="just">
              <a:lnSpc>
                <a:spcPts val="4714"/>
              </a:lnSpc>
            </a:pPr>
          </a:p>
          <a:p>
            <a:pPr algn="just">
              <a:lnSpc>
                <a:spcPts val="4714"/>
              </a:lnSpc>
            </a:pPr>
            <a:r>
              <a:rPr lang="en-US" sz="2910">
                <a:solidFill>
                  <a:srgbClr val="FFFFFF"/>
                </a:solidFill>
                <a:latin typeface="Poppins Bold"/>
              </a:rPr>
              <a:t>Attribution modeling: </a:t>
            </a:r>
            <a:r>
              <a:rPr lang="en-US" sz="2910">
                <a:solidFill>
                  <a:srgbClr val="FFFFFF"/>
                </a:solidFill>
                <a:latin typeface="Poppins"/>
              </a:rPr>
              <a:t>It is a complex problem in digital marketing. Google Analytics assign proper credit to various touchpoints in the user journey. This assists marketers in understanding which marketing channels or campaigns are most effective in driving conversions.</a:t>
            </a:r>
          </a:p>
          <a:p>
            <a:pPr algn="just">
              <a:lnSpc>
                <a:spcPts val="4714"/>
              </a:lnSpc>
            </a:pPr>
            <a:r>
              <a:rPr lang="en-US" sz="2910">
                <a:solidFill>
                  <a:srgbClr val="FFFFFF"/>
                </a:solidFill>
                <a:latin typeface="Poppins Bold"/>
              </a:rPr>
              <a:t>Techniques Used: </a:t>
            </a:r>
            <a:r>
              <a:rPr lang="en-US" sz="2910">
                <a:solidFill>
                  <a:srgbClr val="FFFFFF"/>
                </a:solidFill>
                <a:latin typeface="Poppins"/>
              </a:rPr>
              <a:t> Machine learning techniques, such as Markov chains or data-driven attribution models, are applied to distribute credit to different touchpoints in a user's journey. </a:t>
            </a:r>
          </a:p>
          <a:p>
            <a:pPr algn="just">
              <a:lnSpc>
                <a:spcPts val="4714"/>
              </a:lnSpc>
            </a:pPr>
          </a:p>
        </p:txBody>
      </p:sp>
      <p:sp>
        <p:nvSpPr>
          <p:cNvPr name="Freeform 4" id="4"/>
          <p:cNvSpPr/>
          <p:nvPr/>
        </p:nvSpPr>
        <p:spPr>
          <a:xfrm flipH="false" flipV="false" rot="0">
            <a:off x="15412728" y="496710"/>
            <a:ext cx="2875272" cy="2156454"/>
          </a:xfrm>
          <a:custGeom>
            <a:avLst/>
            <a:gdLst/>
            <a:ahLst/>
            <a:cxnLst/>
            <a:rect r="r" b="b" t="t" l="l"/>
            <a:pathLst>
              <a:path h="2156454" w="2875272">
                <a:moveTo>
                  <a:pt x="0" y="0"/>
                </a:moveTo>
                <a:lnTo>
                  <a:pt x="2875272" y="0"/>
                </a:lnTo>
                <a:lnTo>
                  <a:pt x="2875272" y="2156453"/>
                </a:lnTo>
                <a:lnTo>
                  <a:pt x="0" y="2156453"/>
                </a:lnTo>
                <a:lnTo>
                  <a:pt x="0" y="0"/>
                </a:lnTo>
                <a:close/>
              </a:path>
            </a:pathLst>
          </a:custGeom>
          <a:blipFill>
            <a:blip r:embed="rId3"/>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1736845" y="1599211"/>
            <a:ext cx="14553375" cy="11236594"/>
          </a:xfrm>
          <a:prstGeom prst="rect">
            <a:avLst/>
          </a:prstGeom>
        </p:spPr>
        <p:txBody>
          <a:bodyPr anchor="t" rtlCol="false" tIns="0" lIns="0" bIns="0" rIns="0">
            <a:spAutoFit/>
          </a:bodyPr>
          <a:lstStyle/>
          <a:p>
            <a:pPr algn="just">
              <a:lnSpc>
                <a:spcPts val="4427"/>
              </a:lnSpc>
            </a:pPr>
            <a:r>
              <a:rPr lang="en-US" sz="2733">
                <a:solidFill>
                  <a:srgbClr val="FFFFFF"/>
                </a:solidFill>
                <a:latin typeface="Poppins Bold"/>
              </a:rPr>
              <a:t>Free Version: </a:t>
            </a:r>
            <a:r>
              <a:rPr lang="en-US" sz="2733">
                <a:solidFill>
                  <a:srgbClr val="FFFFFF"/>
                </a:solidFill>
                <a:latin typeface="Poppins"/>
              </a:rPr>
              <a:t>Google Analytics offers a robust free version, making it accessible to businesses of all sizes. This </a:t>
            </a:r>
            <a:r>
              <a:rPr lang="en-US" sz="2733">
                <a:solidFill>
                  <a:srgbClr val="FFFFFF"/>
                </a:solidFill>
                <a:latin typeface="Poppins"/>
              </a:rPr>
              <a:t>m</a:t>
            </a:r>
            <a:r>
              <a:rPr lang="en-US" sz="2733">
                <a:solidFill>
                  <a:srgbClr val="FFFFFF"/>
                </a:solidFill>
                <a:latin typeface="Poppins"/>
              </a:rPr>
              <a:t>ak</a:t>
            </a:r>
            <a:r>
              <a:rPr lang="en-US" sz="2733">
                <a:solidFill>
                  <a:srgbClr val="FFFFFF"/>
                </a:solidFill>
                <a:latin typeface="Poppins"/>
              </a:rPr>
              <a:t>es i</a:t>
            </a:r>
            <a:r>
              <a:rPr lang="en-US" sz="2733">
                <a:solidFill>
                  <a:srgbClr val="FFFFFF"/>
                </a:solidFill>
                <a:latin typeface="Poppins"/>
              </a:rPr>
              <a:t>t</a:t>
            </a:r>
            <a:r>
              <a:rPr lang="en-US" sz="2733">
                <a:solidFill>
                  <a:srgbClr val="FFFFFF"/>
                </a:solidFill>
                <a:latin typeface="Poppins"/>
              </a:rPr>
              <a:t> an </a:t>
            </a:r>
            <a:r>
              <a:rPr lang="en-US" sz="2733">
                <a:solidFill>
                  <a:srgbClr val="FFFFFF"/>
                </a:solidFill>
                <a:latin typeface="Poppins"/>
              </a:rPr>
              <a:t>att</a:t>
            </a:r>
            <a:r>
              <a:rPr lang="en-US" sz="2733">
                <a:solidFill>
                  <a:srgbClr val="FFFFFF"/>
                </a:solidFill>
                <a:latin typeface="Poppins"/>
              </a:rPr>
              <a:t>r</a:t>
            </a:r>
            <a:r>
              <a:rPr lang="en-US" sz="2733">
                <a:solidFill>
                  <a:srgbClr val="FFFFFF"/>
                </a:solidFill>
                <a:latin typeface="Poppins"/>
              </a:rPr>
              <a:t>a</a:t>
            </a:r>
            <a:r>
              <a:rPr lang="en-US" sz="2733">
                <a:solidFill>
                  <a:srgbClr val="FFFFFF"/>
                </a:solidFill>
                <a:latin typeface="Poppins"/>
              </a:rPr>
              <a:t>ctive</a:t>
            </a:r>
            <a:r>
              <a:rPr lang="en-US" sz="2733">
                <a:solidFill>
                  <a:srgbClr val="FFFFFF"/>
                </a:solidFill>
                <a:latin typeface="Poppins"/>
              </a:rPr>
              <a:t> </a:t>
            </a:r>
            <a:r>
              <a:rPr lang="en-US" sz="2733">
                <a:solidFill>
                  <a:srgbClr val="FFFFFF"/>
                </a:solidFill>
                <a:latin typeface="Poppins"/>
              </a:rPr>
              <a:t>o</a:t>
            </a:r>
            <a:r>
              <a:rPr lang="en-US" sz="2733">
                <a:solidFill>
                  <a:srgbClr val="FFFFFF"/>
                </a:solidFill>
                <a:latin typeface="Poppins"/>
              </a:rPr>
              <a:t>pt</a:t>
            </a:r>
            <a:r>
              <a:rPr lang="en-US" sz="2733">
                <a:solidFill>
                  <a:srgbClr val="FFFFFF"/>
                </a:solidFill>
                <a:latin typeface="Poppins"/>
              </a:rPr>
              <a:t>i</a:t>
            </a:r>
            <a:r>
              <a:rPr lang="en-US" sz="2733">
                <a:solidFill>
                  <a:srgbClr val="FFFFFF"/>
                </a:solidFill>
                <a:latin typeface="Poppins"/>
              </a:rPr>
              <a:t>o</a:t>
            </a:r>
            <a:r>
              <a:rPr lang="en-US" sz="2733">
                <a:solidFill>
                  <a:srgbClr val="FFFFFF"/>
                </a:solidFill>
                <a:latin typeface="Poppins"/>
              </a:rPr>
              <a:t>n</a:t>
            </a:r>
            <a:r>
              <a:rPr lang="en-US" sz="2733">
                <a:solidFill>
                  <a:srgbClr val="FFFFFF"/>
                </a:solidFill>
                <a:latin typeface="Poppins"/>
              </a:rPr>
              <a:t> for smaller businesses and individuals with limited budgets.</a:t>
            </a:r>
          </a:p>
          <a:p>
            <a:pPr algn="just">
              <a:lnSpc>
                <a:spcPts val="4427"/>
              </a:lnSpc>
            </a:pPr>
          </a:p>
          <a:p>
            <a:pPr algn="just">
              <a:lnSpc>
                <a:spcPts val="4427"/>
              </a:lnSpc>
            </a:pPr>
            <a:r>
              <a:rPr lang="en-US" sz="2733">
                <a:solidFill>
                  <a:srgbClr val="FFFFFF"/>
                </a:solidFill>
                <a:latin typeface="Poppins Semi-Bold"/>
              </a:rPr>
              <a:t>User-Friendly Interface</a:t>
            </a:r>
            <a:r>
              <a:rPr lang="en-US" sz="2733">
                <a:solidFill>
                  <a:srgbClr val="FFFFFF"/>
                </a:solidFill>
                <a:latin typeface="Poppins"/>
              </a:rPr>
              <a:t>: Google Analytics provides an intuitive and user-friendly interface, which makes it easy for both beginners and experienced users to navigate and use effectively.</a:t>
            </a:r>
          </a:p>
          <a:p>
            <a:pPr algn="just">
              <a:lnSpc>
                <a:spcPts val="4427"/>
              </a:lnSpc>
            </a:pPr>
          </a:p>
          <a:p>
            <a:pPr algn="just">
              <a:lnSpc>
                <a:spcPts val="4427"/>
              </a:lnSpc>
            </a:pPr>
            <a:r>
              <a:rPr lang="en-US" sz="2733">
                <a:solidFill>
                  <a:srgbClr val="FFFFFF"/>
                </a:solidFill>
                <a:latin typeface="Poppins Semi-Bold"/>
              </a:rPr>
              <a:t>Integration with Google Services</a:t>
            </a:r>
            <a:r>
              <a:rPr lang="en-US" sz="2733">
                <a:solidFill>
                  <a:srgbClr val="FFFFFF"/>
                </a:solidFill>
                <a:latin typeface="Poppins"/>
              </a:rPr>
              <a:t>: It seamlessly integrates with other Google services like Google Ads, Google Search Console, and Google Data Studio, making it a powerful tool for tracking and optimizing digital marketing efforts.</a:t>
            </a:r>
          </a:p>
          <a:p>
            <a:pPr algn="just">
              <a:lnSpc>
                <a:spcPts val="4427"/>
              </a:lnSpc>
            </a:pPr>
          </a:p>
          <a:p>
            <a:pPr algn="just">
              <a:lnSpc>
                <a:spcPts val="4427"/>
              </a:lnSpc>
            </a:pPr>
            <a:r>
              <a:rPr lang="en-US" sz="2733">
                <a:solidFill>
                  <a:srgbClr val="FFFFFF"/>
                </a:solidFill>
                <a:latin typeface="Poppins Semi-Bold"/>
              </a:rPr>
              <a:t>Data Accuracy</a:t>
            </a:r>
            <a:r>
              <a:rPr lang="en-US" sz="2733">
                <a:solidFill>
                  <a:srgbClr val="FFFFFF"/>
                </a:solidFill>
                <a:latin typeface="Poppins"/>
              </a:rPr>
              <a:t>: Google Analytics is known for its accuracy and reliability in tracking website traffic and user behavior. It provides real-time data and comprehensive reports.</a:t>
            </a:r>
          </a:p>
          <a:p>
            <a:pPr algn="just">
              <a:lnSpc>
                <a:spcPts val="4427"/>
              </a:lnSpc>
            </a:pPr>
          </a:p>
          <a:p>
            <a:pPr algn="just">
              <a:lnSpc>
                <a:spcPts val="4427"/>
              </a:lnSpc>
            </a:pPr>
          </a:p>
          <a:p>
            <a:pPr algn="just">
              <a:lnSpc>
                <a:spcPts val="4427"/>
              </a:lnSpc>
            </a:pPr>
          </a:p>
          <a:p>
            <a:pPr algn="just">
              <a:lnSpc>
                <a:spcPts val="4427"/>
              </a:lnSpc>
            </a:pPr>
          </a:p>
          <a:p>
            <a:pPr algn="just">
              <a:lnSpc>
                <a:spcPts val="4427"/>
              </a:lnSpc>
            </a:pPr>
          </a:p>
        </p:txBody>
      </p:sp>
      <p:sp>
        <p:nvSpPr>
          <p:cNvPr name="Freeform 3" id="3"/>
          <p:cNvSpPr/>
          <p:nvPr/>
        </p:nvSpPr>
        <p:spPr>
          <a:xfrm flipH="false" flipV="false" rot="0">
            <a:off x="16445323" y="8974133"/>
            <a:ext cx="1627955" cy="1312867"/>
          </a:xfrm>
          <a:custGeom>
            <a:avLst/>
            <a:gdLst/>
            <a:ahLst/>
            <a:cxnLst/>
            <a:rect r="r" b="b" t="t" l="l"/>
            <a:pathLst>
              <a:path h="1312867" w="1627955">
                <a:moveTo>
                  <a:pt x="0" y="0"/>
                </a:moveTo>
                <a:lnTo>
                  <a:pt x="1627954" y="0"/>
                </a:lnTo>
                <a:lnTo>
                  <a:pt x="1627954" y="1312867"/>
                </a:lnTo>
                <a:lnTo>
                  <a:pt x="0" y="1312867"/>
                </a:lnTo>
                <a:lnTo>
                  <a:pt x="0" y="0"/>
                </a:lnTo>
                <a:close/>
              </a:path>
            </a:pathLst>
          </a:custGeom>
          <a:blipFill>
            <a:blip r:embed="rId2"/>
            <a:stretch>
              <a:fillRect l="0" t="0" r="0" b="0"/>
            </a:stretch>
          </a:blipFill>
        </p:spPr>
      </p:sp>
      <p:grpSp>
        <p:nvGrpSpPr>
          <p:cNvPr name="Group 4" id="4"/>
          <p:cNvGrpSpPr/>
          <p:nvPr/>
        </p:nvGrpSpPr>
        <p:grpSpPr>
          <a:xfrm rot="0">
            <a:off x="1736845" y="192463"/>
            <a:ext cx="9349766" cy="1174783"/>
            <a:chOff x="0" y="0"/>
            <a:chExt cx="1815684" cy="228138"/>
          </a:xfrm>
        </p:grpSpPr>
        <p:sp>
          <p:nvSpPr>
            <p:cNvPr name="Freeform 5" id="5"/>
            <p:cNvSpPr/>
            <p:nvPr/>
          </p:nvSpPr>
          <p:spPr>
            <a:xfrm flipH="false" flipV="false" rot="0">
              <a:off x="0" y="0"/>
              <a:ext cx="1815684" cy="228138"/>
            </a:xfrm>
            <a:custGeom>
              <a:avLst/>
              <a:gdLst/>
              <a:ahLst/>
              <a:cxnLst/>
              <a:rect r="r" b="b" t="t" l="l"/>
              <a:pathLst>
                <a:path h="228138" w="1815684">
                  <a:moveTo>
                    <a:pt x="0" y="0"/>
                  </a:moveTo>
                  <a:lnTo>
                    <a:pt x="1815684" y="0"/>
                  </a:lnTo>
                  <a:lnTo>
                    <a:pt x="1815684" y="228138"/>
                  </a:lnTo>
                  <a:lnTo>
                    <a:pt x="0" y="228138"/>
                  </a:lnTo>
                  <a:close/>
                </a:path>
              </a:pathLst>
            </a:custGeom>
            <a:solidFill>
              <a:srgbClr val="000000">
                <a:alpha val="0"/>
              </a:srgbClr>
            </a:solidFill>
            <a:ln w="19050" cap="sq">
              <a:solidFill>
                <a:srgbClr val="FFFFFF"/>
              </a:solidFill>
              <a:prstDash val="solid"/>
              <a:miter/>
            </a:ln>
          </p:spPr>
        </p:sp>
        <p:sp>
          <p:nvSpPr>
            <p:cNvPr name="TextBox 6" id="6"/>
            <p:cNvSpPr txBox="true"/>
            <p:nvPr/>
          </p:nvSpPr>
          <p:spPr>
            <a:xfrm>
              <a:off x="0" y="-152400"/>
              <a:ext cx="1815684" cy="380538"/>
            </a:xfrm>
            <a:prstGeom prst="rect">
              <a:avLst/>
            </a:prstGeom>
          </p:spPr>
          <p:txBody>
            <a:bodyPr anchor="ctr" rtlCol="false" tIns="68897" lIns="68897" bIns="68897" rIns="68897"/>
            <a:lstStyle/>
            <a:p>
              <a:pPr algn="ctr" marL="0" indent="0" lvl="1">
                <a:lnSpc>
                  <a:spcPts val="4940"/>
                </a:lnSpc>
                <a:spcBef>
                  <a:spcPct val="0"/>
                </a:spcBef>
              </a:pPr>
              <a:r>
                <a:rPr lang="en-US" sz="3049">
                  <a:solidFill>
                    <a:srgbClr val="FFFFFF"/>
                  </a:solidFill>
                  <a:latin typeface="Poppins Bold"/>
                </a:rPr>
                <a:t>Google Analytics Comparative Analysis </a:t>
              </a:r>
            </a:p>
          </p:txBody>
        </p:sp>
      </p:grpSp>
      <p:sp>
        <p:nvSpPr>
          <p:cNvPr name="Freeform 7" id="7"/>
          <p:cNvSpPr/>
          <p:nvPr/>
        </p:nvSpPr>
        <p:spPr>
          <a:xfrm flipH="false" flipV="false" rot="0">
            <a:off x="16144317" y="192463"/>
            <a:ext cx="2229966" cy="1672475"/>
          </a:xfrm>
          <a:custGeom>
            <a:avLst/>
            <a:gdLst/>
            <a:ahLst/>
            <a:cxnLst/>
            <a:rect r="r" b="b" t="t" l="l"/>
            <a:pathLst>
              <a:path h="1672475" w="2229966">
                <a:moveTo>
                  <a:pt x="0" y="0"/>
                </a:moveTo>
                <a:lnTo>
                  <a:pt x="2229966" y="0"/>
                </a:lnTo>
                <a:lnTo>
                  <a:pt x="2229966" y="1672474"/>
                </a:lnTo>
                <a:lnTo>
                  <a:pt x="0" y="1672474"/>
                </a:lnTo>
                <a:lnTo>
                  <a:pt x="0" y="0"/>
                </a:lnTo>
                <a:close/>
              </a:path>
            </a:pathLst>
          </a:custGeom>
          <a:blipFill>
            <a:blip r:embed="rId3"/>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0996593" y="478422"/>
            <a:ext cx="2920578" cy="2920578"/>
          </a:xfrm>
          <a:custGeom>
            <a:avLst/>
            <a:gdLst/>
            <a:ahLst/>
            <a:cxnLst/>
            <a:rect r="r" b="b" t="t" l="l"/>
            <a:pathLst>
              <a:path h="2920578" w="2920578">
                <a:moveTo>
                  <a:pt x="0" y="0"/>
                </a:moveTo>
                <a:lnTo>
                  <a:pt x="2920579" y="0"/>
                </a:lnTo>
                <a:lnTo>
                  <a:pt x="2920579" y="2920578"/>
                </a:lnTo>
                <a:lnTo>
                  <a:pt x="0" y="2920578"/>
                </a:lnTo>
                <a:lnTo>
                  <a:pt x="0" y="0"/>
                </a:lnTo>
                <a:close/>
              </a:path>
            </a:pathLst>
          </a:custGeom>
          <a:blipFill>
            <a:blip r:embed="rId2"/>
            <a:stretch>
              <a:fillRect l="0" t="0" r="0" b="0"/>
            </a:stretch>
          </a:blipFill>
        </p:spPr>
      </p:sp>
      <p:sp>
        <p:nvSpPr>
          <p:cNvPr name="TextBox 3" id="3"/>
          <p:cNvSpPr txBox="true"/>
          <p:nvPr/>
        </p:nvSpPr>
        <p:spPr>
          <a:xfrm rot="0">
            <a:off x="5112816" y="1668410"/>
            <a:ext cx="7678893" cy="1117867"/>
          </a:xfrm>
          <a:prstGeom prst="rect">
            <a:avLst/>
          </a:prstGeom>
        </p:spPr>
        <p:txBody>
          <a:bodyPr anchor="t" rtlCol="false" tIns="0" lIns="0" bIns="0" rIns="0">
            <a:spAutoFit/>
          </a:bodyPr>
          <a:lstStyle/>
          <a:p>
            <a:pPr algn="ctr" marL="0" indent="0" lvl="0">
              <a:lnSpc>
                <a:spcPts val="7490"/>
              </a:lnSpc>
              <a:spcBef>
                <a:spcPct val="0"/>
              </a:spcBef>
            </a:pPr>
            <a:r>
              <a:rPr lang="en-US" sz="10403">
                <a:solidFill>
                  <a:srgbClr val="6866E1"/>
                </a:solidFill>
                <a:latin typeface="Computer Says No"/>
              </a:rPr>
              <a:t>GOOGLE LENS</a:t>
            </a:r>
          </a:p>
        </p:txBody>
      </p:sp>
      <p:sp>
        <p:nvSpPr>
          <p:cNvPr name="TextBox 4" id="4"/>
          <p:cNvSpPr txBox="true"/>
          <p:nvPr/>
        </p:nvSpPr>
        <p:spPr>
          <a:xfrm rot="0">
            <a:off x="1350873" y="3237075"/>
            <a:ext cx="15908427" cy="4207946"/>
          </a:xfrm>
          <a:prstGeom prst="rect">
            <a:avLst/>
          </a:prstGeom>
        </p:spPr>
        <p:txBody>
          <a:bodyPr anchor="t" rtlCol="false" tIns="0" lIns="0" bIns="0" rIns="0">
            <a:spAutoFit/>
          </a:bodyPr>
          <a:lstStyle/>
          <a:p>
            <a:pPr algn="just">
              <a:lnSpc>
                <a:spcPts val="5560"/>
              </a:lnSpc>
            </a:pPr>
            <a:r>
              <a:rPr lang="en-US" sz="3432">
                <a:solidFill>
                  <a:srgbClr val="FFFFFF"/>
                </a:solidFill>
                <a:latin typeface="Poppins Light"/>
              </a:rPr>
              <a:t>Google Lens is an image recognition technology developed by Google that uses AI, machine learning, and deep learning to interpret visual information from photos or camera input. It allows users to extract information, identify objects, and interact with the world around them by analyzing images. Google Lens is integrated into various Google products and mobile devices to provide a range of useful features. </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grpSp>
        <p:nvGrpSpPr>
          <p:cNvPr name="Group 2" id="2"/>
          <p:cNvGrpSpPr/>
          <p:nvPr/>
        </p:nvGrpSpPr>
        <p:grpSpPr>
          <a:xfrm rot="0">
            <a:off x="1117637" y="550709"/>
            <a:ext cx="6035489" cy="1367481"/>
            <a:chOff x="0" y="0"/>
            <a:chExt cx="1172066" cy="265559"/>
          </a:xfrm>
        </p:grpSpPr>
        <p:sp>
          <p:nvSpPr>
            <p:cNvPr name="Freeform 3" id="3"/>
            <p:cNvSpPr/>
            <p:nvPr/>
          </p:nvSpPr>
          <p:spPr>
            <a:xfrm flipH="false" flipV="false" rot="0">
              <a:off x="0" y="0"/>
              <a:ext cx="1172066" cy="265559"/>
            </a:xfrm>
            <a:custGeom>
              <a:avLst/>
              <a:gdLst/>
              <a:ahLst/>
              <a:cxnLst/>
              <a:rect r="r" b="b" t="t" l="l"/>
              <a:pathLst>
                <a:path h="265559" w="1172066">
                  <a:moveTo>
                    <a:pt x="0" y="0"/>
                  </a:moveTo>
                  <a:lnTo>
                    <a:pt x="1172066" y="0"/>
                  </a:lnTo>
                  <a:lnTo>
                    <a:pt x="1172066" y="265559"/>
                  </a:lnTo>
                  <a:lnTo>
                    <a:pt x="0" y="265559"/>
                  </a:lnTo>
                  <a:close/>
                </a:path>
              </a:pathLst>
            </a:custGeom>
            <a:solidFill>
              <a:srgbClr val="000000">
                <a:alpha val="0"/>
              </a:srgbClr>
            </a:solidFill>
            <a:ln w="19050" cap="sq">
              <a:solidFill>
                <a:srgbClr val="FFFFFF"/>
              </a:solidFill>
              <a:prstDash val="solid"/>
              <a:miter/>
            </a:ln>
          </p:spPr>
        </p:sp>
        <p:sp>
          <p:nvSpPr>
            <p:cNvPr name="TextBox 4" id="4"/>
            <p:cNvSpPr txBox="true"/>
            <p:nvPr/>
          </p:nvSpPr>
          <p:spPr>
            <a:xfrm>
              <a:off x="0" y="-152400"/>
              <a:ext cx="1172066" cy="417959"/>
            </a:xfrm>
            <a:prstGeom prst="rect">
              <a:avLst/>
            </a:prstGeom>
          </p:spPr>
          <p:txBody>
            <a:bodyPr anchor="ctr" rtlCol="false" tIns="68897" lIns="68897" bIns="68897" rIns="68897"/>
            <a:lstStyle/>
            <a:p>
              <a:pPr algn="ctr" marL="0" indent="0" lvl="1">
                <a:lnSpc>
                  <a:spcPts val="4941"/>
                </a:lnSpc>
                <a:spcBef>
                  <a:spcPct val="0"/>
                </a:spcBef>
              </a:pPr>
              <a:r>
                <a:rPr lang="en-US" sz="3050">
                  <a:solidFill>
                    <a:srgbClr val="FFFFFF"/>
                  </a:solidFill>
                  <a:latin typeface="Poppins Bold"/>
                </a:rPr>
                <a:t>GOOGLE LENS FEATURES</a:t>
              </a:r>
            </a:p>
          </p:txBody>
        </p:sp>
      </p:grpSp>
      <p:sp>
        <p:nvSpPr>
          <p:cNvPr name="TextBox 5" id="5"/>
          <p:cNvSpPr txBox="true"/>
          <p:nvPr/>
        </p:nvSpPr>
        <p:spPr>
          <a:xfrm rot="0">
            <a:off x="1117637" y="2069161"/>
            <a:ext cx="15853967" cy="7993582"/>
          </a:xfrm>
          <a:prstGeom prst="rect">
            <a:avLst/>
          </a:prstGeom>
        </p:spPr>
        <p:txBody>
          <a:bodyPr anchor="t" rtlCol="false" tIns="0" lIns="0" bIns="0" rIns="0">
            <a:spAutoFit/>
          </a:bodyPr>
          <a:lstStyle/>
          <a:p>
            <a:pPr algn="just">
              <a:lnSpc>
                <a:spcPts val="4564"/>
              </a:lnSpc>
            </a:pPr>
            <a:r>
              <a:rPr lang="en-US" sz="2817">
                <a:solidFill>
                  <a:srgbClr val="FFFFFF"/>
                </a:solidFill>
                <a:latin typeface="Poppins Bold"/>
              </a:rPr>
              <a:t>Image Recognition and Object Detection: </a:t>
            </a:r>
            <a:r>
              <a:rPr lang="en-US" sz="2817">
                <a:solidFill>
                  <a:srgbClr val="FFFFFF"/>
                </a:solidFill>
                <a:latin typeface="Poppins"/>
              </a:rPr>
              <a:t>Google Lens utilizes deep learning techniques, specifically convolutional neural networks (CNNs), to recognize and detect objects in images. This feature allows users to point their camera at objects, and Lens can identify them, providing information, similar images, and relevant links</a:t>
            </a:r>
            <a:r>
              <a:rPr lang="en-US" sz="2817">
                <a:solidFill>
                  <a:srgbClr val="FFFFFF"/>
                </a:solidFill>
                <a:latin typeface="Poppins Bold"/>
              </a:rPr>
              <a:t>.</a:t>
            </a:r>
          </a:p>
          <a:p>
            <a:pPr algn="just">
              <a:lnSpc>
                <a:spcPts val="4564"/>
              </a:lnSpc>
            </a:pPr>
          </a:p>
          <a:p>
            <a:pPr algn="just">
              <a:lnSpc>
                <a:spcPts val="4564"/>
              </a:lnSpc>
            </a:pPr>
            <a:r>
              <a:rPr lang="en-US" sz="2817">
                <a:solidFill>
                  <a:srgbClr val="FFFFFF"/>
                </a:solidFill>
                <a:latin typeface="Poppins Bold"/>
              </a:rPr>
              <a:t>Text Recognition and Translation: </a:t>
            </a:r>
            <a:r>
              <a:rPr lang="en-US" sz="2817">
                <a:solidFill>
                  <a:srgbClr val="FFFFFF"/>
                </a:solidFill>
                <a:latin typeface="Poppins"/>
              </a:rPr>
              <a:t>Optical character recognition (OCR) technology, which incorporates machine learning algorithms, is used to recognize text within images. Google Lens can then translate this text into different languages, making it a valuable tool for travellers or language learners.</a:t>
            </a:r>
          </a:p>
          <a:p>
            <a:pPr algn="just">
              <a:lnSpc>
                <a:spcPts val="4564"/>
              </a:lnSpc>
            </a:pPr>
          </a:p>
          <a:p>
            <a:pPr algn="just">
              <a:lnSpc>
                <a:spcPts val="4564"/>
              </a:lnSpc>
            </a:pPr>
            <a:r>
              <a:rPr lang="en-US" sz="2817">
                <a:solidFill>
                  <a:srgbClr val="FFFFFF"/>
                </a:solidFill>
                <a:latin typeface="Poppins Bold"/>
              </a:rPr>
              <a:t> Landmark and Artwork Identification: </a:t>
            </a:r>
            <a:r>
              <a:rPr lang="en-US" sz="2817">
                <a:solidFill>
                  <a:srgbClr val="FFFFFF"/>
                </a:solidFill>
                <a:latin typeface="Poppins"/>
              </a:rPr>
              <a:t>Google Lens has the ability to recognize famous landmarks and artwork. This is accomplished by training deep learning models on extensive databases of landmarks and art pieces.</a:t>
            </a:r>
          </a:p>
          <a:p>
            <a:pPr algn="just">
              <a:lnSpc>
                <a:spcPts val="4564"/>
              </a:lnSpc>
            </a:pPr>
          </a:p>
        </p:txBody>
      </p:sp>
      <p:sp>
        <p:nvSpPr>
          <p:cNvPr name="Freeform 6" id="6"/>
          <p:cNvSpPr/>
          <p:nvPr/>
        </p:nvSpPr>
        <p:spPr>
          <a:xfrm flipH="false" flipV="false" rot="0">
            <a:off x="14464665" y="-323318"/>
            <a:ext cx="3115536" cy="3115536"/>
          </a:xfrm>
          <a:custGeom>
            <a:avLst/>
            <a:gdLst/>
            <a:ahLst/>
            <a:cxnLst/>
            <a:rect r="r" b="b" t="t" l="l"/>
            <a:pathLst>
              <a:path h="3115536" w="3115536">
                <a:moveTo>
                  <a:pt x="0" y="0"/>
                </a:moveTo>
                <a:lnTo>
                  <a:pt x="3115536" y="0"/>
                </a:lnTo>
                <a:lnTo>
                  <a:pt x="3115536" y="3115536"/>
                </a:lnTo>
                <a:lnTo>
                  <a:pt x="0" y="3115536"/>
                </a:lnTo>
                <a:lnTo>
                  <a:pt x="0" y="0"/>
                </a:lnTo>
                <a:close/>
              </a:path>
            </a:pathLst>
          </a:custGeom>
          <a:blipFill>
            <a:blip r:embed="rId2"/>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grpSp>
        <p:nvGrpSpPr>
          <p:cNvPr name="Group 2" id="2"/>
          <p:cNvGrpSpPr/>
          <p:nvPr/>
        </p:nvGrpSpPr>
        <p:grpSpPr>
          <a:xfrm rot="0">
            <a:off x="1117637" y="623053"/>
            <a:ext cx="8026363" cy="1367481"/>
            <a:chOff x="0" y="0"/>
            <a:chExt cx="1558685" cy="265559"/>
          </a:xfrm>
        </p:grpSpPr>
        <p:sp>
          <p:nvSpPr>
            <p:cNvPr name="Freeform 3" id="3"/>
            <p:cNvSpPr/>
            <p:nvPr/>
          </p:nvSpPr>
          <p:spPr>
            <a:xfrm flipH="false" flipV="false" rot="0">
              <a:off x="0" y="0"/>
              <a:ext cx="1558685" cy="265559"/>
            </a:xfrm>
            <a:custGeom>
              <a:avLst/>
              <a:gdLst/>
              <a:ahLst/>
              <a:cxnLst/>
              <a:rect r="r" b="b" t="t" l="l"/>
              <a:pathLst>
                <a:path h="265559" w="1558685">
                  <a:moveTo>
                    <a:pt x="0" y="0"/>
                  </a:moveTo>
                  <a:lnTo>
                    <a:pt x="1558685" y="0"/>
                  </a:lnTo>
                  <a:lnTo>
                    <a:pt x="1558685" y="265559"/>
                  </a:lnTo>
                  <a:lnTo>
                    <a:pt x="0" y="265559"/>
                  </a:lnTo>
                  <a:close/>
                </a:path>
              </a:pathLst>
            </a:custGeom>
            <a:solidFill>
              <a:srgbClr val="000000">
                <a:alpha val="0"/>
              </a:srgbClr>
            </a:solidFill>
            <a:ln w="19050" cap="sq">
              <a:solidFill>
                <a:srgbClr val="FFFFFF"/>
              </a:solidFill>
              <a:prstDash val="solid"/>
              <a:miter/>
            </a:ln>
          </p:spPr>
        </p:sp>
        <p:sp>
          <p:nvSpPr>
            <p:cNvPr name="TextBox 4" id="4"/>
            <p:cNvSpPr txBox="true"/>
            <p:nvPr/>
          </p:nvSpPr>
          <p:spPr>
            <a:xfrm>
              <a:off x="0" y="-152400"/>
              <a:ext cx="1558685" cy="417959"/>
            </a:xfrm>
            <a:prstGeom prst="rect">
              <a:avLst/>
            </a:prstGeom>
          </p:spPr>
          <p:txBody>
            <a:bodyPr anchor="ctr" rtlCol="false" tIns="68897" lIns="68897" bIns="68897" rIns="68897"/>
            <a:lstStyle/>
            <a:p>
              <a:pPr algn="ctr" marL="0" indent="0" lvl="1">
                <a:lnSpc>
                  <a:spcPts val="4941"/>
                </a:lnSpc>
                <a:spcBef>
                  <a:spcPct val="0"/>
                </a:spcBef>
              </a:pPr>
              <a:r>
                <a:rPr lang="en-US" sz="3050">
                  <a:solidFill>
                    <a:srgbClr val="FFFFFF"/>
                  </a:solidFill>
                  <a:latin typeface="Poppins Bold"/>
                </a:rPr>
                <a:t>GOOGLE LENS COMPARATIVE ANALYSIS</a:t>
              </a:r>
            </a:p>
          </p:txBody>
        </p:sp>
      </p:grpSp>
      <p:sp>
        <p:nvSpPr>
          <p:cNvPr name="TextBox 5" id="5"/>
          <p:cNvSpPr txBox="true"/>
          <p:nvPr/>
        </p:nvSpPr>
        <p:spPr>
          <a:xfrm rot="0">
            <a:off x="1117637" y="2069161"/>
            <a:ext cx="15853967" cy="8565082"/>
          </a:xfrm>
          <a:prstGeom prst="rect">
            <a:avLst/>
          </a:prstGeom>
        </p:spPr>
        <p:txBody>
          <a:bodyPr anchor="t" rtlCol="false" tIns="0" lIns="0" bIns="0" rIns="0">
            <a:spAutoFit/>
          </a:bodyPr>
          <a:lstStyle/>
          <a:p>
            <a:pPr algn="just">
              <a:lnSpc>
                <a:spcPts val="4564"/>
              </a:lnSpc>
            </a:pPr>
            <a:r>
              <a:rPr lang="en-US" sz="2817">
                <a:solidFill>
                  <a:srgbClr val="FFFFFF"/>
                </a:solidFill>
                <a:latin typeface="Poppins Bold"/>
              </a:rPr>
              <a:t>Google's Search Engine Integration: </a:t>
            </a:r>
            <a:r>
              <a:rPr lang="en-US" sz="2817">
                <a:solidFill>
                  <a:srgbClr val="FFFFFF"/>
                </a:solidFill>
                <a:latin typeface="Poppins"/>
              </a:rPr>
              <a:t>Google Lens leverages Google's extensive search engine capabilities to provide accurate and relevant information about objects, landmarks, text, and more. This integration often results in more reliable search results.</a:t>
            </a:r>
          </a:p>
          <a:p>
            <a:pPr algn="just">
              <a:lnSpc>
                <a:spcPts val="4564"/>
              </a:lnSpc>
            </a:pPr>
          </a:p>
          <a:p>
            <a:pPr algn="just">
              <a:lnSpc>
                <a:spcPts val="4564"/>
              </a:lnSpc>
            </a:pPr>
            <a:r>
              <a:rPr lang="en-US" sz="2817">
                <a:solidFill>
                  <a:srgbClr val="FFFFFF"/>
                </a:solidFill>
                <a:latin typeface="Poppins Semi-Bold"/>
              </a:rPr>
              <a:t>Local Business Information</a:t>
            </a:r>
            <a:r>
              <a:rPr lang="en-US" sz="2817">
                <a:solidFill>
                  <a:srgbClr val="FFFFFF"/>
                </a:solidFill>
                <a:latin typeface="Poppins"/>
              </a:rPr>
              <a:t>: Google Lens can identify businesses and provide details such as contact information, opening hours, and user reviews, making it helpful for exploring local areas.</a:t>
            </a:r>
          </a:p>
          <a:p>
            <a:pPr algn="just">
              <a:lnSpc>
                <a:spcPts val="4564"/>
              </a:lnSpc>
            </a:pPr>
          </a:p>
          <a:p>
            <a:pPr algn="just">
              <a:lnSpc>
                <a:spcPts val="4564"/>
              </a:lnSpc>
            </a:pPr>
            <a:r>
              <a:rPr lang="en-US" sz="2817">
                <a:solidFill>
                  <a:srgbClr val="FFFFFF"/>
                </a:solidFill>
                <a:latin typeface="Poppins Semi-Bold"/>
              </a:rPr>
              <a:t>Shopping and E-commerce Integration</a:t>
            </a:r>
            <a:r>
              <a:rPr lang="en-US" sz="2817">
                <a:solidFill>
                  <a:srgbClr val="FFFFFF"/>
                </a:solidFill>
                <a:latin typeface="Poppins"/>
              </a:rPr>
              <a:t>: Google Lens can help users shop by identifying products and showing price comparisons and shopping options.</a:t>
            </a:r>
          </a:p>
          <a:p>
            <a:pPr algn="just">
              <a:lnSpc>
                <a:spcPts val="4564"/>
              </a:lnSpc>
            </a:pPr>
          </a:p>
          <a:p>
            <a:pPr algn="just">
              <a:lnSpc>
                <a:spcPts val="4564"/>
              </a:lnSpc>
            </a:pPr>
            <a:r>
              <a:rPr lang="en-US" sz="2817">
                <a:solidFill>
                  <a:srgbClr val="FFFFFF"/>
                </a:solidFill>
                <a:latin typeface="Poppins Semi-Bold"/>
              </a:rPr>
              <a:t>Math and Homework Help</a:t>
            </a:r>
            <a:r>
              <a:rPr lang="en-US" sz="2817">
                <a:solidFill>
                  <a:srgbClr val="FFFFFF"/>
                </a:solidFill>
                <a:latin typeface="Poppins"/>
              </a:rPr>
              <a:t>: Google Lens can solve math problems and provide step-by-step solutions, making it a valuable tool for students and educators.</a:t>
            </a:r>
          </a:p>
          <a:p>
            <a:pPr algn="just">
              <a:lnSpc>
                <a:spcPts val="4564"/>
              </a:lnSpc>
            </a:pPr>
          </a:p>
          <a:p>
            <a:pPr algn="just">
              <a:lnSpc>
                <a:spcPts val="4564"/>
              </a:lnSpc>
            </a:pPr>
          </a:p>
        </p:txBody>
      </p:sp>
      <p:sp>
        <p:nvSpPr>
          <p:cNvPr name="Freeform 6" id="6"/>
          <p:cNvSpPr/>
          <p:nvPr/>
        </p:nvSpPr>
        <p:spPr>
          <a:xfrm flipH="false" flipV="false" rot="0">
            <a:off x="14464665" y="-323318"/>
            <a:ext cx="3115536" cy="3115536"/>
          </a:xfrm>
          <a:custGeom>
            <a:avLst/>
            <a:gdLst/>
            <a:ahLst/>
            <a:cxnLst/>
            <a:rect r="r" b="b" t="t" l="l"/>
            <a:pathLst>
              <a:path h="3115536" w="3115536">
                <a:moveTo>
                  <a:pt x="0" y="0"/>
                </a:moveTo>
                <a:lnTo>
                  <a:pt x="3115536" y="0"/>
                </a:lnTo>
                <a:lnTo>
                  <a:pt x="3115536" y="3115536"/>
                </a:lnTo>
                <a:lnTo>
                  <a:pt x="0" y="3115536"/>
                </a:lnTo>
                <a:lnTo>
                  <a:pt x="0" y="0"/>
                </a:lnTo>
                <a:close/>
              </a:path>
            </a:pathLst>
          </a:custGeom>
          <a:blipFill>
            <a:blip r:embed="rId2"/>
            <a:stretch>
              <a:fillRect l="0"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4682577" y="7166510"/>
            <a:ext cx="2576723" cy="2489759"/>
          </a:xfrm>
          <a:custGeom>
            <a:avLst/>
            <a:gdLst/>
            <a:ahLst/>
            <a:cxnLst/>
            <a:rect r="r" b="b" t="t" l="l"/>
            <a:pathLst>
              <a:path h="2489759" w="2576723">
                <a:moveTo>
                  <a:pt x="0" y="0"/>
                </a:moveTo>
                <a:lnTo>
                  <a:pt x="2576723" y="0"/>
                </a:lnTo>
                <a:lnTo>
                  <a:pt x="2576723" y="2489759"/>
                </a:lnTo>
                <a:lnTo>
                  <a:pt x="0" y="2489759"/>
                </a:lnTo>
                <a:lnTo>
                  <a:pt x="0" y="0"/>
                </a:lnTo>
                <a:close/>
              </a:path>
            </a:pathLst>
          </a:custGeom>
          <a:blipFill>
            <a:blip r:embed="rId2"/>
            <a:stretch>
              <a:fillRect l="0" t="0" r="0" b="0"/>
            </a:stretch>
          </a:blipFill>
        </p:spPr>
      </p:sp>
      <p:sp>
        <p:nvSpPr>
          <p:cNvPr name="TextBox 3" id="3"/>
          <p:cNvSpPr txBox="true"/>
          <p:nvPr/>
        </p:nvSpPr>
        <p:spPr>
          <a:xfrm rot="0">
            <a:off x="5029263" y="1495425"/>
            <a:ext cx="7678893" cy="1117867"/>
          </a:xfrm>
          <a:prstGeom prst="rect">
            <a:avLst/>
          </a:prstGeom>
        </p:spPr>
        <p:txBody>
          <a:bodyPr anchor="t" rtlCol="false" tIns="0" lIns="0" bIns="0" rIns="0">
            <a:spAutoFit/>
          </a:bodyPr>
          <a:lstStyle/>
          <a:p>
            <a:pPr algn="ctr" marL="0" indent="0" lvl="0">
              <a:lnSpc>
                <a:spcPts val="7490"/>
              </a:lnSpc>
              <a:spcBef>
                <a:spcPct val="0"/>
              </a:spcBef>
            </a:pPr>
            <a:r>
              <a:rPr lang="en-US" sz="10403">
                <a:solidFill>
                  <a:srgbClr val="6866E1"/>
                </a:solidFill>
                <a:latin typeface="Computer Says No"/>
              </a:rPr>
              <a:t>GOOGLE ASSISTANT</a:t>
            </a:r>
          </a:p>
        </p:txBody>
      </p:sp>
      <p:sp>
        <p:nvSpPr>
          <p:cNvPr name="TextBox 4" id="4"/>
          <p:cNvSpPr txBox="true"/>
          <p:nvPr/>
        </p:nvSpPr>
        <p:spPr>
          <a:xfrm rot="0">
            <a:off x="1360113" y="2958565"/>
            <a:ext cx="15908427" cy="4207946"/>
          </a:xfrm>
          <a:prstGeom prst="rect">
            <a:avLst/>
          </a:prstGeom>
        </p:spPr>
        <p:txBody>
          <a:bodyPr anchor="t" rtlCol="false" tIns="0" lIns="0" bIns="0" rIns="0">
            <a:spAutoFit/>
          </a:bodyPr>
          <a:lstStyle/>
          <a:p>
            <a:pPr algn="just">
              <a:lnSpc>
                <a:spcPts val="5560"/>
              </a:lnSpc>
            </a:pPr>
            <a:r>
              <a:rPr lang="en-US" sz="3432">
                <a:solidFill>
                  <a:srgbClr val="FFFFFF"/>
                </a:solidFill>
                <a:latin typeface="Poppins Light"/>
              </a:rPr>
              <a:t>Google Assistant is a virtual assistant powered by artificial intelligence (AI) and machine learning (ML) technologies. It is available on various devices, including smartphones, smart speakers, and smart displays. Google Assistant is designed to provide users with voice-activated assistance, answer questions, perform tasks, and control smart home devices.</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1217016" y="2236268"/>
            <a:ext cx="15853967" cy="7993582"/>
          </a:xfrm>
          <a:prstGeom prst="rect">
            <a:avLst/>
          </a:prstGeom>
        </p:spPr>
        <p:txBody>
          <a:bodyPr anchor="t" rtlCol="false" tIns="0" lIns="0" bIns="0" rIns="0">
            <a:spAutoFit/>
          </a:bodyPr>
          <a:lstStyle/>
          <a:p>
            <a:pPr algn="just">
              <a:lnSpc>
                <a:spcPts val="4564"/>
              </a:lnSpc>
            </a:pPr>
            <a:r>
              <a:rPr lang="en-US" sz="2817">
                <a:solidFill>
                  <a:srgbClr val="FFFFFF"/>
                </a:solidFill>
                <a:latin typeface="Poppins Bold"/>
              </a:rPr>
              <a:t>Voice Recognition and Natural Language Processing (NLP):</a:t>
            </a:r>
            <a:r>
              <a:rPr lang="en-US" sz="2817">
                <a:solidFill>
                  <a:srgbClr val="FFFFFF"/>
                </a:solidFill>
                <a:latin typeface="Poppins Light"/>
              </a:rPr>
              <a:t> Google Assistant uses deep learning models for voice recognition and NLP to understand and interpret user voice commands. This enables users to have natural conversations with the assistant, making it responsive and user-friendly. </a:t>
            </a:r>
          </a:p>
          <a:p>
            <a:pPr algn="just">
              <a:lnSpc>
                <a:spcPts val="4564"/>
              </a:lnSpc>
            </a:pPr>
            <a:r>
              <a:rPr lang="en-US" sz="2817">
                <a:solidFill>
                  <a:srgbClr val="FFFFFF"/>
                </a:solidFill>
                <a:latin typeface="Poppins Bold"/>
              </a:rPr>
              <a:t>Techniques Used: </a:t>
            </a:r>
            <a:r>
              <a:rPr lang="en-US" sz="2817">
                <a:solidFill>
                  <a:srgbClr val="FFFFFF"/>
                </a:solidFill>
                <a:latin typeface="Poppins Light"/>
              </a:rPr>
              <a:t>Deep learning models, including convolutional neural networks (CNNs) and recurrent neural networks (RNNs), are used for voice recognition and NLP. </a:t>
            </a:r>
          </a:p>
          <a:p>
            <a:pPr algn="just">
              <a:lnSpc>
                <a:spcPts val="4564"/>
              </a:lnSpc>
            </a:pPr>
          </a:p>
          <a:p>
            <a:pPr algn="just">
              <a:lnSpc>
                <a:spcPts val="4564"/>
              </a:lnSpc>
            </a:pPr>
            <a:r>
              <a:rPr lang="en-US" sz="2817">
                <a:solidFill>
                  <a:srgbClr val="FFFFFF"/>
                </a:solidFill>
                <a:latin typeface="Poppins Bold"/>
              </a:rPr>
              <a:t>Contextual Understanding: </a:t>
            </a:r>
            <a:r>
              <a:rPr lang="en-US" sz="2817">
                <a:solidFill>
                  <a:srgbClr val="FFFFFF"/>
                </a:solidFill>
                <a:latin typeface="Poppins"/>
              </a:rPr>
              <a:t>ML algorithms in Google Assistant help it understand context. It remembers previous interactions, which allows users to have follow-up questions or commands without needing to repeat the context.</a:t>
            </a:r>
          </a:p>
          <a:p>
            <a:pPr algn="just">
              <a:lnSpc>
                <a:spcPts val="4564"/>
              </a:lnSpc>
            </a:pPr>
            <a:r>
              <a:rPr lang="en-US" sz="2817">
                <a:solidFill>
                  <a:srgbClr val="FFFFFF"/>
                </a:solidFill>
                <a:latin typeface="Poppins Bold"/>
              </a:rPr>
              <a:t>Techniques Used: </a:t>
            </a:r>
            <a:r>
              <a:rPr lang="en-US" sz="2817">
                <a:solidFill>
                  <a:srgbClr val="FFFFFF"/>
                </a:solidFill>
                <a:latin typeface="Poppins"/>
              </a:rPr>
              <a:t>This contextual understanding is achieved through recurrent neural networks (RNNs) and sequence-to-sequence models.</a:t>
            </a:r>
          </a:p>
          <a:p>
            <a:pPr algn="just">
              <a:lnSpc>
                <a:spcPts val="4564"/>
              </a:lnSpc>
            </a:pPr>
          </a:p>
          <a:p>
            <a:pPr algn="just">
              <a:lnSpc>
                <a:spcPts val="4564"/>
              </a:lnSpc>
            </a:pPr>
          </a:p>
        </p:txBody>
      </p:sp>
      <p:grpSp>
        <p:nvGrpSpPr>
          <p:cNvPr name="Group 3" id="3"/>
          <p:cNvGrpSpPr/>
          <p:nvPr/>
        </p:nvGrpSpPr>
        <p:grpSpPr>
          <a:xfrm rot="0">
            <a:off x="1117637" y="550709"/>
            <a:ext cx="6035489" cy="1367481"/>
            <a:chOff x="0" y="0"/>
            <a:chExt cx="1172066" cy="265559"/>
          </a:xfrm>
        </p:grpSpPr>
        <p:sp>
          <p:nvSpPr>
            <p:cNvPr name="Freeform 4" id="4"/>
            <p:cNvSpPr/>
            <p:nvPr/>
          </p:nvSpPr>
          <p:spPr>
            <a:xfrm flipH="false" flipV="false" rot="0">
              <a:off x="0" y="0"/>
              <a:ext cx="1172066" cy="265559"/>
            </a:xfrm>
            <a:custGeom>
              <a:avLst/>
              <a:gdLst/>
              <a:ahLst/>
              <a:cxnLst/>
              <a:rect r="r" b="b" t="t" l="l"/>
              <a:pathLst>
                <a:path h="265559" w="1172066">
                  <a:moveTo>
                    <a:pt x="0" y="0"/>
                  </a:moveTo>
                  <a:lnTo>
                    <a:pt x="1172066" y="0"/>
                  </a:lnTo>
                  <a:lnTo>
                    <a:pt x="1172066" y="265559"/>
                  </a:lnTo>
                  <a:lnTo>
                    <a:pt x="0" y="265559"/>
                  </a:lnTo>
                  <a:close/>
                </a:path>
              </a:pathLst>
            </a:custGeom>
            <a:solidFill>
              <a:srgbClr val="000000">
                <a:alpha val="0"/>
              </a:srgbClr>
            </a:solidFill>
            <a:ln w="19050" cap="sq">
              <a:solidFill>
                <a:srgbClr val="FFFFFF"/>
              </a:solidFill>
              <a:prstDash val="solid"/>
              <a:miter/>
            </a:ln>
          </p:spPr>
        </p:sp>
        <p:sp>
          <p:nvSpPr>
            <p:cNvPr name="TextBox 5" id="5"/>
            <p:cNvSpPr txBox="true"/>
            <p:nvPr/>
          </p:nvSpPr>
          <p:spPr>
            <a:xfrm>
              <a:off x="0" y="-152400"/>
              <a:ext cx="1172066" cy="417959"/>
            </a:xfrm>
            <a:prstGeom prst="rect">
              <a:avLst/>
            </a:prstGeom>
          </p:spPr>
          <p:txBody>
            <a:bodyPr anchor="ctr" rtlCol="false" tIns="68897" lIns="68897" bIns="68897" rIns="68897"/>
            <a:lstStyle/>
            <a:p>
              <a:pPr algn="ctr" marL="0" indent="0" lvl="1">
                <a:lnSpc>
                  <a:spcPts val="4941"/>
                </a:lnSpc>
                <a:spcBef>
                  <a:spcPct val="0"/>
                </a:spcBef>
              </a:pPr>
              <a:r>
                <a:rPr lang="en-US" sz="3050">
                  <a:solidFill>
                    <a:srgbClr val="FFFFFF"/>
                  </a:solidFill>
                  <a:latin typeface="Poppins Bold"/>
                </a:rPr>
                <a:t>GOOGLE ASSISTANT FEATURES</a:t>
              </a:r>
            </a:p>
          </p:txBody>
        </p:sp>
      </p:grpSp>
      <p:sp>
        <p:nvSpPr>
          <p:cNvPr name="Freeform 6" id="6"/>
          <p:cNvSpPr/>
          <p:nvPr/>
        </p:nvSpPr>
        <p:spPr>
          <a:xfrm flipH="false" flipV="false" rot="0">
            <a:off x="15042851" y="0"/>
            <a:ext cx="2576723" cy="2489759"/>
          </a:xfrm>
          <a:custGeom>
            <a:avLst/>
            <a:gdLst/>
            <a:ahLst/>
            <a:cxnLst/>
            <a:rect r="r" b="b" t="t" l="l"/>
            <a:pathLst>
              <a:path h="2489759" w="2576723">
                <a:moveTo>
                  <a:pt x="0" y="0"/>
                </a:moveTo>
                <a:lnTo>
                  <a:pt x="2576723" y="0"/>
                </a:lnTo>
                <a:lnTo>
                  <a:pt x="2576723" y="2489759"/>
                </a:lnTo>
                <a:lnTo>
                  <a:pt x="0" y="2489759"/>
                </a:lnTo>
                <a:lnTo>
                  <a:pt x="0" y="0"/>
                </a:lnTo>
                <a:close/>
              </a:path>
            </a:pathLst>
          </a:custGeom>
          <a:blipFill>
            <a:blip r:embed="rId2"/>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1217016" y="1150418"/>
            <a:ext cx="15853967" cy="7993582"/>
          </a:xfrm>
          <a:prstGeom prst="rect">
            <a:avLst/>
          </a:prstGeom>
        </p:spPr>
        <p:txBody>
          <a:bodyPr anchor="t" rtlCol="false" tIns="0" lIns="0" bIns="0" rIns="0">
            <a:spAutoFit/>
          </a:bodyPr>
          <a:lstStyle/>
          <a:p>
            <a:pPr algn="just">
              <a:lnSpc>
                <a:spcPts val="4564"/>
              </a:lnSpc>
            </a:pPr>
            <a:r>
              <a:rPr lang="en-US" sz="2817">
                <a:solidFill>
                  <a:srgbClr val="FFFFFF"/>
                </a:solidFill>
                <a:latin typeface="Poppins Bold"/>
              </a:rPr>
              <a:t>Recommendations and Predictive Suggestions: </a:t>
            </a:r>
            <a:r>
              <a:rPr lang="en-US" sz="2817">
                <a:solidFill>
                  <a:srgbClr val="FFFFFF"/>
                </a:solidFill>
                <a:latin typeface="Poppins"/>
              </a:rPr>
              <a:t>Google Assistant uses AI and ML to provide personalized recommendations and predictive suggestions based on user behavior and preferences. It learns from a user's interactions to offer relevant content, calendar reminders, or news updates.</a:t>
            </a:r>
          </a:p>
          <a:p>
            <a:pPr algn="just">
              <a:lnSpc>
                <a:spcPts val="4564"/>
              </a:lnSpc>
            </a:pPr>
            <a:r>
              <a:rPr lang="en-US" sz="2817">
                <a:solidFill>
                  <a:srgbClr val="FFFFFF"/>
                </a:solidFill>
                <a:latin typeface="Poppins Bold"/>
              </a:rPr>
              <a:t>Techniques Used: </a:t>
            </a:r>
            <a:r>
              <a:rPr lang="en-US" sz="2817">
                <a:solidFill>
                  <a:srgbClr val="FFFFFF"/>
                </a:solidFill>
                <a:latin typeface="Poppins"/>
              </a:rPr>
              <a:t>Collaborative filtering and recommendation systems, are used to analyze user behavior and provide recommendations. </a:t>
            </a:r>
          </a:p>
          <a:p>
            <a:pPr algn="just">
              <a:lnSpc>
                <a:spcPts val="4564"/>
              </a:lnSpc>
            </a:pPr>
          </a:p>
          <a:p>
            <a:pPr algn="just">
              <a:lnSpc>
                <a:spcPts val="4564"/>
              </a:lnSpc>
            </a:pPr>
            <a:r>
              <a:rPr lang="en-US" sz="2817">
                <a:solidFill>
                  <a:srgbClr val="FFFFFF"/>
                </a:solidFill>
                <a:latin typeface="Poppins Bold"/>
              </a:rPr>
              <a:t>Voice Synthesis:  </a:t>
            </a:r>
            <a:r>
              <a:rPr lang="en-US" sz="2817">
                <a:solidFill>
                  <a:srgbClr val="FFFFFF"/>
                </a:solidFill>
                <a:latin typeface="Poppins"/>
              </a:rPr>
              <a:t>Deep learning techniques are used for voice synthesis. This enables Google Assistant to respond with natural-sounding and human-like voices.</a:t>
            </a:r>
          </a:p>
          <a:p>
            <a:pPr algn="just">
              <a:lnSpc>
                <a:spcPts val="4564"/>
              </a:lnSpc>
            </a:pPr>
            <a:r>
              <a:rPr lang="en-US" sz="2817">
                <a:solidFill>
                  <a:srgbClr val="FFFFFF"/>
                </a:solidFill>
                <a:latin typeface="Poppins Bold"/>
              </a:rPr>
              <a:t>Techniques Used: </a:t>
            </a:r>
            <a:r>
              <a:rPr lang="en-US" sz="2817">
                <a:solidFill>
                  <a:srgbClr val="FFFFFF"/>
                </a:solidFill>
                <a:latin typeface="Poppins"/>
              </a:rPr>
              <a:t>Voice synthesis is achieved using deep learning techniques like generative adversarial networks (GANs). These models generate natural-sounding voice responses by training on extensive voice data.</a:t>
            </a:r>
          </a:p>
          <a:p>
            <a:pPr algn="just">
              <a:lnSpc>
                <a:spcPts val="4564"/>
              </a:lnSpc>
            </a:pPr>
          </a:p>
          <a:p>
            <a:pPr algn="just">
              <a:lnSpc>
                <a:spcPts val="4564"/>
              </a:lnSpc>
            </a:pPr>
          </a:p>
        </p:txBody>
      </p:sp>
      <p:sp>
        <p:nvSpPr>
          <p:cNvPr name="Freeform 3" id="3"/>
          <p:cNvSpPr/>
          <p:nvPr/>
        </p:nvSpPr>
        <p:spPr>
          <a:xfrm flipH="false" flipV="false" rot="0">
            <a:off x="15239598" y="7797241"/>
            <a:ext cx="2576723" cy="2489759"/>
          </a:xfrm>
          <a:custGeom>
            <a:avLst/>
            <a:gdLst/>
            <a:ahLst/>
            <a:cxnLst/>
            <a:rect r="r" b="b" t="t" l="l"/>
            <a:pathLst>
              <a:path h="2489759" w="2576723">
                <a:moveTo>
                  <a:pt x="0" y="0"/>
                </a:moveTo>
                <a:lnTo>
                  <a:pt x="2576723" y="0"/>
                </a:lnTo>
                <a:lnTo>
                  <a:pt x="2576723" y="2489759"/>
                </a:lnTo>
                <a:lnTo>
                  <a:pt x="0" y="2489759"/>
                </a:lnTo>
                <a:lnTo>
                  <a:pt x="0" y="0"/>
                </a:lnTo>
                <a:close/>
              </a:path>
            </a:pathLst>
          </a:custGeom>
          <a:blipFill>
            <a:blip r:embed="rId2"/>
            <a:stretch>
              <a:fillRect l="0" t="0" r="0"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1217016" y="1801899"/>
            <a:ext cx="15866175" cy="8828532"/>
          </a:xfrm>
          <a:prstGeom prst="rect">
            <a:avLst/>
          </a:prstGeom>
        </p:spPr>
        <p:txBody>
          <a:bodyPr anchor="t" rtlCol="false" tIns="0" lIns="0" bIns="0" rIns="0">
            <a:spAutoFit/>
          </a:bodyPr>
          <a:lstStyle/>
          <a:p>
            <a:pPr algn="just">
              <a:lnSpc>
                <a:spcPts val="4374"/>
              </a:lnSpc>
            </a:pPr>
            <a:r>
              <a:rPr lang="en-US" sz="2700">
                <a:solidFill>
                  <a:srgbClr val="FFFFFF"/>
                </a:solidFill>
                <a:latin typeface="Poppins Bold"/>
              </a:rPr>
              <a:t>Google's Search Expertise:</a:t>
            </a:r>
            <a:r>
              <a:rPr lang="en-US" sz="2700">
                <a:solidFill>
                  <a:srgbClr val="FFFFFF"/>
                </a:solidFill>
                <a:latin typeface="Poppins"/>
              </a:rPr>
              <a:t> Google Assistant leverages Google's powerful search engine and extensive knowledge graph, providing users with accurate and relevant information for a wide range of queries.</a:t>
            </a:r>
          </a:p>
          <a:p>
            <a:pPr algn="just">
              <a:lnSpc>
                <a:spcPts val="4374"/>
              </a:lnSpc>
            </a:pPr>
          </a:p>
          <a:p>
            <a:pPr algn="just">
              <a:lnSpc>
                <a:spcPts val="4374"/>
              </a:lnSpc>
            </a:pPr>
            <a:r>
              <a:rPr lang="en-US" sz="2700">
                <a:solidFill>
                  <a:srgbClr val="FFFFFF"/>
                </a:solidFill>
                <a:latin typeface="Poppins Semi-Bold"/>
              </a:rPr>
              <a:t>Third-Party Integrations</a:t>
            </a:r>
            <a:r>
              <a:rPr lang="en-US" sz="2700">
                <a:solidFill>
                  <a:srgbClr val="FFFFFF"/>
                </a:solidFill>
                <a:latin typeface="Poppins"/>
              </a:rPr>
              <a:t>: Google Assistant integrates with a wide range of third-party apps and services, allowing users to perform various tasks and control devices with voice commands.</a:t>
            </a:r>
          </a:p>
          <a:p>
            <a:pPr algn="just">
              <a:lnSpc>
                <a:spcPts val="4374"/>
              </a:lnSpc>
            </a:pPr>
          </a:p>
          <a:p>
            <a:pPr algn="just">
              <a:lnSpc>
                <a:spcPts val="4374"/>
              </a:lnSpc>
            </a:pPr>
            <a:r>
              <a:rPr lang="en-US" sz="2700">
                <a:solidFill>
                  <a:srgbClr val="FFFFFF"/>
                </a:solidFill>
                <a:latin typeface="Poppins Semi-Bold"/>
              </a:rPr>
              <a:t>Wide Platform Support</a:t>
            </a:r>
            <a:r>
              <a:rPr lang="en-US" sz="2700">
                <a:solidFill>
                  <a:srgbClr val="FFFFFF"/>
                </a:solidFill>
                <a:latin typeface="Poppins"/>
              </a:rPr>
              <a:t>: Google Assistant is available on a variety of devices and platforms, including smartphones, smart speakers, smart displays, and other smart home devices, offering a seamless and integrated experience.</a:t>
            </a:r>
          </a:p>
          <a:p>
            <a:pPr algn="just">
              <a:lnSpc>
                <a:spcPts val="4374"/>
              </a:lnSpc>
            </a:pPr>
          </a:p>
          <a:p>
            <a:pPr algn="just">
              <a:lnSpc>
                <a:spcPts val="4374"/>
              </a:lnSpc>
            </a:pPr>
            <a:r>
              <a:rPr lang="en-US" sz="2700">
                <a:solidFill>
                  <a:srgbClr val="FFFFFF"/>
                </a:solidFill>
                <a:latin typeface="Poppins Semi-Bold"/>
              </a:rPr>
              <a:t>Integration with Google Services</a:t>
            </a:r>
            <a:r>
              <a:rPr lang="en-US" sz="2700">
                <a:solidFill>
                  <a:srgbClr val="FFFFFF"/>
                </a:solidFill>
                <a:latin typeface="Poppins"/>
              </a:rPr>
              <a:t>: Google Assistant seamlessly integrates with other Google services like Google Calendar, Gmail, Google Photos, and more, making it a powerful tool for managing your digital life.</a:t>
            </a:r>
          </a:p>
          <a:p>
            <a:pPr algn="just">
              <a:lnSpc>
                <a:spcPts val="4374"/>
              </a:lnSpc>
            </a:pPr>
          </a:p>
        </p:txBody>
      </p:sp>
      <p:grpSp>
        <p:nvGrpSpPr>
          <p:cNvPr name="Group 3" id="3"/>
          <p:cNvGrpSpPr/>
          <p:nvPr/>
        </p:nvGrpSpPr>
        <p:grpSpPr>
          <a:xfrm rot="0">
            <a:off x="1217016" y="344959"/>
            <a:ext cx="9071256" cy="1367481"/>
            <a:chOff x="0" y="0"/>
            <a:chExt cx="1761598" cy="265559"/>
          </a:xfrm>
        </p:grpSpPr>
        <p:sp>
          <p:nvSpPr>
            <p:cNvPr name="Freeform 4" id="4"/>
            <p:cNvSpPr/>
            <p:nvPr/>
          </p:nvSpPr>
          <p:spPr>
            <a:xfrm flipH="false" flipV="false" rot="0">
              <a:off x="0" y="0"/>
              <a:ext cx="1761598" cy="265559"/>
            </a:xfrm>
            <a:custGeom>
              <a:avLst/>
              <a:gdLst/>
              <a:ahLst/>
              <a:cxnLst/>
              <a:rect r="r" b="b" t="t" l="l"/>
              <a:pathLst>
                <a:path h="265559" w="1761598">
                  <a:moveTo>
                    <a:pt x="0" y="0"/>
                  </a:moveTo>
                  <a:lnTo>
                    <a:pt x="1761598" y="0"/>
                  </a:lnTo>
                  <a:lnTo>
                    <a:pt x="1761598" y="265559"/>
                  </a:lnTo>
                  <a:lnTo>
                    <a:pt x="0" y="265559"/>
                  </a:lnTo>
                  <a:close/>
                </a:path>
              </a:pathLst>
            </a:custGeom>
            <a:solidFill>
              <a:srgbClr val="000000">
                <a:alpha val="0"/>
              </a:srgbClr>
            </a:solidFill>
            <a:ln w="19050" cap="sq">
              <a:solidFill>
                <a:srgbClr val="FFFFFF"/>
              </a:solidFill>
              <a:prstDash val="solid"/>
              <a:miter/>
            </a:ln>
          </p:spPr>
        </p:sp>
        <p:sp>
          <p:nvSpPr>
            <p:cNvPr name="TextBox 5" id="5"/>
            <p:cNvSpPr txBox="true"/>
            <p:nvPr/>
          </p:nvSpPr>
          <p:spPr>
            <a:xfrm>
              <a:off x="0" y="-152400"/>
              <a:ext cx="1761598" cy="417959"/>
            </a:xfrm>
            <a:prstGeom prst="rect">
              <a:avLst/>
            </a:prstGeom>
          </p:spPr>
          <p:txBody>
            <a:bodyPr anchor="ctr" rtlCol="false" tIns="68897" lIns="68897" bIns="68897" rIns="68897"/>
            <a:lstStyle/>
            <a:p>
              <a:pPr algn="ctr" marL="0" indent="0" lvl="1">
                <a:lnSpc>
                  <a:spcPts val="4941"/>
                </a:lnSpc>
                <a:spcBef>
                  <a:spcPct val="0"/>
                </a:spcBef>
              </a:pPr>
              <a:r>
                <a:rPr lang="en-US" sz="3050">
                  <a:solidFill>
                    <a:srgbClr val="FFFFFF"/>
                  </a:solidFill>
                  <a:latin typeface="Poppins Bold"/>
                </a:rPr>
                <a:t>GOOGLE ASSISTANT COMPARATIVE ANALYSIS</a:t>
              </a:r>
            </a:p>
          </p:txBody>
        </p:sp>
      </p:grpSp>
      <p:sp>
        <p:nvSpPr>
          <p:cNvPr name="Freeform 6" id="6"/>
          <p:cNvSpPr/>
          <p:nvPr/>
        </p:nvSpPr>
        <p:spPr>
          <a:xfrm flipH="false" flipV="false" rot="0">
            <a:off x="15516319" y="0"/>
            <a:ext cx="2576723" cy="2489759"/>
          </a:xfrm>
          <a:custGeom>
            <a:avLst/>
            <a:gdLst/>
            <a:ahLst/>
            <a:cxnLst/>
            <a:rect r="r" b="b" t="t" l="l"/>
            <a:pathLst>
              <a:path h="2489759" w="2576723">
                <a:moveTo>
                  <a:pt x="0" y="0"/>
                </a:moveTo>
                <a:lnTo>
                  <a:pt x="2576724" y="0"/>
                </a:lnTo>
                <a:lnTo>
                  <a:pt x="2576724" y="2489759"/>
                </a:lnTo>
                <a:lnTo>
                  <a:pt x="0" y="2489759"/>
                </a:lnTo>
                <a:lnTo>
                  <a:pt x="0" y="0"/>
                </a:lnTo>
                <a:close/>
              </a:path>
            </a:pathLst>
          </a:custGeom>
          <a:blipFill>
            <a:blip r:embed="rId2"/>
            <a:stretch>
              <a:fillRect l="0" t="0" r="0" b="0"/>
            </a:stretch>
          </a:blip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2792987" y="5820687"/>
            <a:ext cx="4466313" cy="4466313"/>
          </a:xfrm>
          <a:custGeom>
            <a:avLst/>
            <a:gdLst/>
            <a:ahLst/>
            <a:cxnLst/>
            <a:rect r="r" b="b" t="t" l="l"/>
            <a:pathLst>
              <a:path h="4466313" w="4466313">
                <a:moveTo>
                  <a:pt x="0" y="0"/>
                </a:moveTo>
                <a:lnTo>
                  <a:pt x="4466313" y="0"/>
                </a:lnTo>
                <a:lnTo>
                  <a:pt x="4466313" y="4466313"/>
                </a:lnTo>
                <a:lnTo>
                  <a:pt x="0" y="4466313"/>
                </a:lnTo>
                <a:lnTo>
                  <a:pt x="0" y="0"/>
                </a:lnTo>
                <a:close/>
              </a:path>
            </a:pathLst>
          </a:custGeom>
          <a:blipFill>
            <a:blip r:embed="rId2"/>
            <a:stretch>
              <a:fillRect l="0" t="0" r="0" b="0"/>
            </a:stretch>
          </a:blipFill>
        </p:spPr>
      </p:sp>
      <p:sp>
        <p:nvSpPr>
          <p:cNvPr name="TextBox 3" id="3"/>
          <p:cNvSpPr txBox="true"/>
          <p:nvPr/>
        </p:nvSpPr>
        <p:spPr>
          <a:xfrm rot="0">
            <a:off x="5112816" y="1668410"/>
            <a:ext cx="7678893" cy="1117867"/>
          </a:xfrm>
          <a:prstGeom prst="rect">
            <a:avLst/>
          </a:prstGeom>
        </p:spPr>
        <p:txBody>
          <a:bodyPr anchor="t" rtlCol="false" tIns="0" lIns="0" bIns="0" rIns="0">
            <a:spAutoFit/>
          </a:bodyPr>
          <a:lstStyle/>
          <a:p>
            <a:pPr algn="ctr" marL="0" indent="0" lvl="0">
              <a:lnSpc>
                <a:spcPts val="7490"/>
              </a:lnSpc>
              <a:spcBef>
                <a:spcPct val="0"/>
              </a:spcBef>
            </a:pPr>
            <a:r>
              <a:rPr lang="en-US" sz="10403">
                <a:solidFill>
                  <a:srgbClr val="6866E1"/>
                </a:solidFill>
                <a:latin typeface="Computer Says No"/>
              </a:rPr>
              <a:t>GOOGLE NEWS</a:t>
            </a:r>
          </a:p>
        </p:txBody>
      </p:sp>
      <p:sp>
        <p:nvSpPr>
          <p:cNvPr name="TextBox 4" id="4"/>
          <p:cNvSpPr txBox="true"/>
          <p:nvPr/>
        </p:nvSpPr>
        <p:spPr>
          <a:xfrm rot="0">
            <a:off x="1350873" y="3237075"/>
            <a:ext cx="15908427" cy="4207946"/>
          </a:xfrm>
          <a:prstGeom prst="rect">
            <a:avLst/>
          </a:prstGeom>
        </p:spPr>
        <p:txBody>
          <a:bodyPr anchor="t" rtlCol="false" tIns="0" lIns="0" bIns="0" rIns="0">
            <a:spAutoFit/>
          </a:bodyPr>
          <a:lstStyle/>
          <a:p>
            <a:pPr algn="just">
              <a:lnSpc>
                <a:spcPts val="5560"/>
              </a:lnSpc>
            </a:pPr>
            <a:r>
              <a:rPr lang="en-US" sz="3432">
                <a:solidFill>
                  <a:srgbClr val="FFFFFF"/>
                </a:solidFill>
                <a:latin typeface="Poppins Light"/>
              </a:rPr>
              <a:t>Google News is a web-based news aggregator and app that provides users with personalized news content from various sources around the world. The platform uses a wide array of AI and machine learning techniques to deliver relevant, up-to-date, and personalized news to its users. </a:t>
            </a:r>
          </a:p>
          <a:p>
            <a:pPr algn="just">
              <a:lnSpc>
                <a:spcPts val="5560"/>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896678" y="1290997"/>
            <a:ext cx="5726139" cy="2500874"/>
          </a:xfrm>
          <a:custGeom>
            <a:avLst/>
            <a:gdLst/>
            <a:ahLst/>
            <a:cxnLst/>
            <a:rect r="r" b="b" t="t" l="l"/>
            <a:pathLst>
              <a:path h="2500874" w="5726139">
                <a:moveTo>
                  <a:pt x="0" y="0"/>
                </a:moveTo>
                <a:lnTo>
                  <a:pt x="5726138" y="0"/>
                </a:lnTo>
                <a:lnTo>
                  <a:pt x="5726138" y="2500874"/>
                </a:lnTo>
                <a:lnTo>
                  <a:pt x="0" y="2500874"/>
                </a:lnTo>
                <a:lnTo>
                  <a:pt x="0" y="0"/>
                </a:lnTo>
                <a:close/>
              </a:path>
            </a:pathLst>
          </a:custGeom>
          <a:blipFill>
            <a:blip r:embed="rId2"/>
            <a:stretch>
              <a:fillRect l="0" t="0" r="0" b="0"/>
            </a:stretch>
          </a:blipFill>
        </p:spPr>
      </p:sp>
      <p:sp>
        <p:nvSpPr>
          <p:cNvPr name="AutoShape 3" id="3"/>
          <p:cNvSpPr/>
          <p:nvPr/>
        </p:nvSpPr>
        <p:spPr>
          <a:xfrm flipH="true" flipV="true">
            <a:off x="17259300" y="1028700"/>
            <a:ext cx="0" cy="5786479"/>
          </a:xfrm>
          <a:prstGeom prst="line">
            <a:avLst/>
          </a:prstGeom>
          <a:ln cap="flat" w="38100">
            <a:solidFill>
              <a:srgbClr val="FFFFFF"/>
            </a:solidFill>
            <a:prstDash val="solid"/>
            <a:headEnd type="none" len="sm" w="sm"/>
            <a:tailEnd type="none" len="sm" w="sm"/>
          </a:ln>
        </p:spPr>
      </p:sp>
      <p:grpSp>
        <p:nvGrpSpPr>
          <p:cNvPr name="Group 4" id="4"/>
          <p:cNvGrpSpPr/>
          <p:nvPr/>
        </p:nvGrpSpPr>
        <p:grpSpPr>
          <a:xfrm rot="0">
            <a:off x="1028700" y="4234201"/>
            <a:ext cx="9897232" cy="5006268"/>
            <a:chOff x="0" y="0"/>
            <a:chExt cx="13196309" cy="6675023"/>
          </a:xfrm>
        </p:grpSpPr>
        <p:sp>
          <p:nvSpPr>
            <p:cNvPr name="AutoShape 5" id="5"/>
            <p:cNvSpPr/>
            <p:nvPr/>
          </p:nvSpPr>
          <p:spPr>
            <a:xfrm flipV="true">
              <a:off x="25400" y="0"/>
              <a:ext cx="0" cy="6675023"/>
            </a:xfrm>
            <a:prstGeom prst="line">
              <a:avLst/>
            </a:prstGeom>
            <a:ln cap="flat" w="50800">
              <a:solidFill>
                <a:srgbClr val="FFFFFF"/>
              </a:solidFill>
              <a:prstDash val="solid"/>
              <a:headEnd type="none" len="sm" w="sm"/>
              <a:tailEnd type="none" len="sm" w="sm"/>
            </a:ln>
          </p:spPr>
        </p:sp>
        <p:sp>
          <p:nvSpPr>
            <p:cNvPr name="AutoShape 6" id="6"/>
            <p:cNvSpPr/>
            <p:nvPr/>
          </p:nvSpPr>
          <p:spPr>
            <a:xfrm>
              <a:off x="0" y="6649623"/>
              <a:ext cx="13196309" cy="0"/>
            </a:xfrm>
            <a:prstGeom prst="line">
              <a:avLst/>
            </a:prstGeom>
            <a:ln cap="flat" w="50800">
              <a:solidFill>
                <a:srgbClr val="FFFFFF"/>
              </a:solidFill>
              <a:prstDash val="solid"/>
              <a:headEnd type="none" len="sm" w="sm"/>
              <a:tailEnd type="none" len="sm" w="sm"/>
            </a:ln>
          </p:spPr>
        </p:sp>
      </p:grpSp>
      <p:sp>
        <p:nvSpPr>
          <p:cNvPr name="Freeform 7" id="7"/>
          <p:cNvSpPr/>
          <p:nvPr/>
        </p:nvSpPr>
        <p:spPr>
          <a:xfrm flipH="false" flipV="false" rot="0">
            <a:off x="10925932" y="5660310"/>
            <a:ext cx="6819964" cy="5836080"/>
          </a:xfrm>
          <a:custGeom>
            <a:avLst/>
            <a:gdLst/>
            <a:ahLst/>
            <a:cxnLst/>
            <a:rect r="r" b="b" t="t" l="l"/>
            <a:pathLst>
              <a:path h="5836080" w="6819964">
                <a:moveTo>
                  <a:pt x="0" y="0"/>
                </a:moveTo>
                <a:lnTo>
                  <a:pt x="6819964" y="0"/>
                </a:lnTo>
                <a:lnTo>
                  <a:pt x="6819964" y="5836081"/>
                </a:lnTo>
                <a:lnTo>
                  <a:pt x="0" y="5836081"/>
                </a:lnTo>
                <a:lnTo>
                  <a:pt x="0" y="0"/>
                </a:lnTo>
                <a:close/>
              </a:path>
            </a:pathLst>
          </a:custGeom>
          <a:blipFill>
            <a:blip r:embed="rId3"/>
            <a:stretch>
              <a:fillRect l="0" t="0" r="0" b="0"/>
            </a:stretch>
          </a:blipFill>
        </p:spPr>
      </p:sp>
      <p:sp>
        <p:nvSpPr>
          <p:cNvPr name="TextBox 8" id="8"/>
          <p:cNvSpPr txBox="true"/>
          <p:nvPr/>
        </p:nvSpPr>
        <p:spPr>
          <a:xfrm rot="0">
            <a:off x="4829460" y="1833922"/>
            <a:ext cx="5353298" cy="2362179"/>
          </a:xfrm>
          <a:prstGeom prst="rect">
            <a:avLst/>
          </a:prstGeom>
        </p:spPr>
        <p:txBody>
          <a:bodyPr anchor="t" rtlCol="false" tIns="0" lIns="0" bIns="0" rIns="0">
            <a:spAutoFit/>
          </a:bodyPr>
          <a:lstStyle/>
          <a:p>
            <a:pPr algn="ctr" marL="0" indent="0" lvl="0">
              <a:lnSpc>
                <a:spcPts val="8583"/>
              </a:lnSpc>
              <a:spcBef>
                <a:spcPct val="0"/>
              </a:spcBef>
            </a:pPr>
            <a:r>
              <a:rPr lang="en-US" sz="11922">
                <a:solidFill>
                  <a:srgbClr val="6866E1"/>
                </a:solidFill>
                <a:latin typeface="Computer Says No"/>
              </a:rPr>
              <a:t>TABLE OF CONTENTS</a:t>
            </a:r>
          </a:p>
        </p:txBody>
      </p:sp>
      <p:sp>
        <p:nvSpPr>
          <p:cNvPr name="TextBox 9" id="9"/>
          <p:cNvSpPr txBox="true"/>
          <p:nvPr/>
        </p:nvSpPr>
        <p:spPr>
          <a:xfrm rot="0">
            <a:off x="3006887" y="4342065"/>
            <a:ext cx="6899806" cy="3808459"/>
          </a:xfrm>
          <a:prstGeom prst="rect">
            <a:avLst/>
          </a:prstGeom>
        </p:spPr>
        <p:txBody>
          <a:bodyPr anchor="t" rtlCol="false" tIns="0" lIns="0" bIns="0" rIns="0">
            <a:spAutoFit/>
          </a:bodyPr>
          <a:lstStyle/>
          <a:p>
            <a:pPr marL="660796" indent="-330398" lvl="1">
              <a:lnSpc>
                <a:spcPts val="4284"/>
              </a:lnSpc>
              <a:buFont typeface="Arial"/>
              <a:buChar char="•"/>
            </a:pPr>
            <a:r>
              <a:rPr lang="en-US" sz="3060">
                <a:solidFill>
                  <a:srgbClr val="FFFFFF"/>
                </a:solidFill>
                <a:latin typeface="Poppins Light"/>
              </a:rPr>
              <a:t>Introduction to Google</a:t>
            </a:r>
          </a:p>
          <a:p>
            <a:pPr marL="660796" indent="-330398" lvl="1">
              <a:lnSpc>
                <a:spcPts val="4284"/>
              </a:lnSpc>
              <a:buFont typeface="Arial"/>
              <a:buChar char="•"/>
            </a:pPr>
            <a:r>
              <a:rPr lang="en-US" sz="3060">
                <a:solidFill>
                  <a:srgbClr val="FFFFFF"/>
                </a:solidFill>
                <a:latin typeface="Poppins Light"/>
              </a:rPr>
              <a:t>Technologies</a:t>
            </a:r>
          </a:p>
          <a:p>
            <a:pPr marL="660796" indent="-330398" lvl="1">
              <a:lnSpc>
                <a:spcPts val="4284"/>
              </a:lnSpc>
              <a:buFont typeface="Arial"/>
              <a:buChar char="•"/>
            </a:pPr>
            <a:r>
              <a:rPr lang="en-US" sz="3060">
                <a:solidFill>
                  <a:srgbClr val="FFFFFF"/>
                </a:solidFill>
                <a:latin typeface="Poppins Light"/>
              </a:rPr>
              <a:t>Use of AI within Google</a:t>
            </a:r>
          </a:p>
          <a:p>
            <a:pPr marL="660796" indent="-330398" lvl="1">
              <a:lnSpc>
                <a:spcPts val="4284"/>
              </a:lnSpc>
              <a:buFont typeface="Arial"/>
              <a:buChar char="•"/>
            </a:pPr>
            <a:r>
              <a:rPr lang="en-US" sz="3060">
                <a:solidFill>
                  <a:srgbClr val="FFFFFF"/>
                </a:solidFill>
                <a:latin typeface="Poppins Light"/>
              </a:rPr>
              <a:t>Comparative Analysis</a:t>
            </a:r>
          </a:p>
          <a:p>
            <a:pPr marL="660796" indent="-330398" lvl="1">
              <a:lnSpc>
                <a:spcPts val="4284"/>
              </a:lnSpc>
              <a:buFont typeface="Arial"/>
              <a:buChar char="•"/>
            </a:pPr>
            <a:r>
              <a:rPr lang="en-US" sz="3060">
                <a:solidFill>
                  <a:srgbClr val="FFFFFF"/>
                </a:solidFill>
                <a:latin typeface="Poppins Light"/>
              </a:rPr>
              <a:t>Future Scope</a:t>
            </a:r>
          </a:p>
          <a:p>
            <a:pPr marL="660796" indent="-330398" lvl="1">
              <a:lnSpc>
                <a:spcPts val="4284"/>
              </a:lnSpc>
              <a:buFont typeface="Arial"/>
              <a:buChar char="•"/>
            </a:pPr>
            <a:r>
              <a:rPr lang="en-US" sz="3060">
                <a:solidFill>
                  <a:srgbClr val="FFFFFF"/>
                </a:solidFill>
                <a:latin typeface="Poppins Light"/>
              </a:rPr>
              <a:t>Conclusion</a:t>
            </a:r>
          </a:p>
          <a:p>
            <a:pPr>
              <a:lnSpc>
                <a:spcPts val="4284"/>
              </a:lnSpc>
            </a:pPr>
          </a:p>
        </p:txBody>
      </p:sp>
      <p:sp>
        <p:nvSpPr>
          <p:cNvPr name="TextBox 10" id="10"/>
          <p:cNvSpPr txBox="true"/>
          <p:nvPr/>
        </p:nvSpPr>
        <p:spPr>
          <a:xfrm rot="0">
            <a:off x="9815392" y="4342065"/>
            <a:ext cx="738209" cy="3808459"/>
          </a:xfrm>
          <a:prstGeom prst="rect">
            <a:avLst/>
          </a:prstGeom>
        </p:spPr>
        <p:txBody>
          <a:bodyPr anchor="t" rtlCol="false" tIns="0" lIns="0" bIns="0" rIns="0">
            <a:spAutoFit/>
          </a:bodyPr>
          <a:lstStyle/>
          <a:p>
            <a:pPr algn="r">
              <a:lnSpc>
                <a:spcPts val="4284"/>
              </a:lnSpc>
            </a:pPr>
            <a:r>
              <a:rPr lang="en-US" sz="3060">
                <a:solidFill>
                  <a:srgbClr val="FFFFFF"/>
                </a:solidFill>
                <a:latin typeface="Poppins"/>
              </a:rPr>
              <a:t>01</a:t>
            </a:r>
          </a:p>
          <a:p>
            <a:pPr algn="r">
              <a:lnSpc>
                <a:spcPts val="4284"/>
              </a:lnSpc>
            </a:pPr>
            <a:r>
              <a:rPr lang="en-US" sz="3060">
                <a:solidFill>
                  <a:srgbClr val="FFFFFF"/>
                </a:solidFill>
                <a:latin typeface="Poppins"/>
              </a:rPr>
              <a:t>02</a:t>
            </a:r>
          </a:p>
          <a:p>
            <a:pPr algn="r">
              <a:lnSpc>
                <a:spcPts val="4284"/>
              </a:lnSpc>
            </a:pPr>
            <a:r>
              <a:rPr lang="en-US" sz="3060">
                <a:solidFill>
                  <a:srgbClr val="FFFFFF"/>
                </a:solidFill>
                <a:latin typeface="Poppins"/>
              </a:rPr>
              <a:t>03</a:t>
            </a:r>
          </a:p>
          <a:p>
            <a:pPr algn="r">
              <a:lnSpc>
                <a:spcPts val="4284"/>
              </a:lnSpc>
            </a:pPr>
            <a:r>
              <a:rPr lang="en-US" sz="3060">
                <a:solidFill>
                  <a:srgbClr val="FFFFFF"/>
                </a:solidFill>
                <a:latin typeface="Poppins"/>
              </a:rPr>
              <a:t>04</a:t>
            </a:r>
          </a:p>
          <a:p>
            <a:pPr algn="r">
              <a:lnSpc>
                <a:spcPts val="4284"/>
              </a:lnSpc>
            </a:pPr>
            <a:r>
              <a:rPr lang="en-US" sz="3060">
                <a:solidFill>
                  <a:srgbClr val="FFFFFF"/>
                </a:solidFill>
                <a:latin typeface="Poppins"/>
              </a:rPr>
              <a:t>05</a:t>
            </a:r>
          </a:p>
          <a:p>
            <a:pPr algn="r">
              <a:lnSpc>
                <a:spcPts val="4284"/>
              </a:lnSpc>
            </a:pPr>
            <a:r>
              <a:rPr lang="en-US" sz="3060">
                <a:solidFill>
                  <a:srgbClr val="FFFFFF"/>
                </a:solidFill>
                <a:latin typeface="Poppins"/>
              </a:rPr>
              <a:t>06</a:t>
            </a:r>
          </a:p>
          <a:p>
            <a:pPr algn="r">
              <a:lnSpc>
                <a:spcPts val="4284"/>
              </a:lnSpc>
            </a:pP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grpSp>
        <p:nvGrpSpPr>
          <p:cNvPr name="Group 2" id="2"/>
          <p:cNvGrpSpPr/>
          <p:nvPr/>
        </p:nvGrpSpPr>
        <p:grpSpPr>
          <a:xfrm rot="0">
            <a:off x="1117637" y="550709"/>
            <a:ext cx="6035489" cy="1367481"/>
            <a:chOff x="0" y="0"/>
            <a:chExt cx="1172066" cy="265559"/>
          </a:xfrm>
        </p:grpSpPr>
        <p:sp>
          <p:nvSpPr>
            <p:cNvPr name="Freeform 3" id="3"/>
            <p:cNvSpPr/>
            <p:nvPr/>
          </p:nvSpPr>
          <p:spPr>
            <a:xfrm flipH="false" flipV="false" rot="0">
              <a:off x="0" y="0"/>
              <a:ext cx="1172066" cy="265559"/>
            </a:xfrm>
            <a:custGeom>
              <a:avLst/>
              <a:gdLst/>
              <a:ahLst/>
              <a:cxnLst/>
              <a:rect r="r" b="b" t="t" l="l"/>
              <a:pathLst>
                <a:path h="265559" w="1172066">
                  <a:moveTo>
                    <a:pt x="0" y="0"/>
                  </a:moveTo>
                  <a:lnTo>
                    <a:pt x="1172066" y="0"/>
                  </a:lnTo>
                  <a:lnTo>
                    <a:pt x="1172066" y="265559"/>
                  </a:lnTo>
                  <a:lnTo>
                    <a:pt x="0" y="265559"/>
                  </a:lnTo>
                  <a:close/>
                </a:path>
              </a:pathLst>
            </a:custGeom>
            <a:solidFill>
              <a:srgbClr val="000000">
                <a:alpha val="0"/>
              </a:srgbClr>
            </a:solidFill>
            <a:ln w="19050" cap="sq">
              <a:solidFill>
                <a:srgbClr val="FFFFFF"/>
              </a:solidFill>
              <a:prstDash val="solid"/>
              <a:miter/>
            </a:ln>
          </p:spPr>
        </p:sp>
        <p:sp>
          <p:nvSpPr>
            <p:cNvPr name="TextBox 4" id="4"/>
            <p:cNvSpPr txBox="true"/>
            <p:nvPr/>
          </p:nvSpPr>
          <p:spPr>
            <a:xfrm>
              <a:off x="0" y="-152400"/>
              <a:ext cx="1172066" cy="417959"/>
            </a:xfrm>
            <a:prstGeom prst="rect">
              <a:avLst/>
            </a:prstGeom>
          </p:spPr>
          <p:txBody>
            <a:bodyPr anchor="ctr" rtlCol="false" tIns="68897" lIns="68897" bIns="68897" rIns="68897"/>
            <a:lstStyle/>
            <a:p>
              <a:pPr algn="ctr" marL="0" indent="0" lvl="1">
                <a:lnSpc>
                  <a:spcPts val="4941"/>
                </a:lnSpc>
                <a:spcBef>
                  <a:spcPct val="0"/>
                </a:spcBef>
              </a:pPr>
              <a:r>
                <a:rPr lang="en-US" sz="3050">
                  <a:solidFill>
                    <a:srgbClr val="FFFFFF"/>
                  </a:solidFill>
                  <a:latin typeface="Poppins Bold"/>
                </a:rPr>
                <a:t>GOOGLE NEWS FEATURES</a:t>
              </a:r>
            </a:p>
          </p:txBody>
        </p:sp>
      </p:grpSp>
      <p:sp>
        <p:nvSpPr>
          <p:cNvPr name="TextBox 5" id="5"/>
          <p:cNvSpPr txBox="true"/>
          <p:nvPr/>
        </p:nvSpPr>
        <p:spPr>
          <a:xfrm rot="0">
            <a:off x="1117637" y="2403374"/>
            <a:ext cx="15853967" cy="7422082"/>
          </a:xfrm>
          <a:prstGeom prst="rect">
            <a:avLst/>
          </a:prstGeom>
        </p:spPr>
        <p:txBody>
          <a:bodyPr anchor="t" rtlCol="false" tIns="0" lIns="0" bIns="0" rIns="0">
            <a:spAutoFit/>
          </a:bodyPr>
          <a:lstStyle/>
          <a:p>
            <a:pPr algn="just">
              <a:lnSpc>
                <a:spcPts val="4564"/>
              </a:lnSpc>
            </a:pPr>
            <a:r>
              <a:rPr lang="en-US" sz="2817">
                <a:solidFill>
                  <a:srgbClr val="FFFFFF"/>
                </a:solidFill>
                <a:latin typeface="Poppins Bold"/>
              </a:rPr>
              <a:t>Personalized Recommendations: </a:t>
            </a:r>
            <a:r>
              <a:rPr lang="en-US" sz="2817">
                <a:solidFill>
                  <a:srgbClr val="FFFFFF"/>
                </a:solidFill>
                <a:latin typeface="Poppins"/>
              </a:rPr>
              <a:t>Google News uses machine learning algorithms to provide users with personalized news recommendations. </a:t>
            </a:r>
          </a:p>
          <a:p>
            <a:pPr algn="just">
              <a:lnSpc>
                <a:spcPts val="4564"/>
              </a:lnSpc>
            </a:pPr>
            <a:r>
              <a:rPr lang="en-US" sz="2817">
                <a:solidFill>
                  <a:srgbClr val="FFFFFF"/>
                </a:solidFill>
                <a:latin typeface="Poppins Bold"/>
              </a:rPr>
              <a:t>Techniques Used: </a:t>
            </a:r>
            <a:r>
              <a:rPr lang="en-US" sz="2817">
                <a:solidFill>
                  <a:srgbClr val="FFFFFF"/>
                </a:solidFill>
                <a:latin typeface="Poppins"/>
              </a:rPr>
              <a:t>Machine learning models, such as collaborative filtering and content-based recommendation systems, analyze a user's past reading behavior and preferences. </a:t>
            </a:r>
          </a:p>
          <a:p>
            <a:pPr algn="just">
              <a:lnSpc>
                <a:spcPts val="4564"/>
              </a:lnSpc>
            </a:pPr>
          </a:p>
          <a:p>
            <a:pPr algn="just">
              <a:lnSpc>
                <a:spcPts val="4564"/>
              </a:lnSpc>
            </a:pPr>
            <a:r>
              <a:rPr lang="en-US" sz="2817">
                <a:solidFill>
                  <a:srgbClr val="FFFFFF"/>
                </a:solidFill>
                <a:latin typeface="Poppins Bold"/>
              </a:rPr>
              <a:t>Topic Clustering and Organization: </a:t>
            </a:r>
            <a:r>
              <a:rPr lang="en-US" sz="2817">
                <a:solidFill>
                  <a:srgbClr val="FFFFFF"/>
                </a:solidFill>
                <a:latin typeface="Poppins"/>
              </a:rPr>
              <a:t>Google News can understand the content of articles and group them together under relevant headings.</a:t>
            </a:r>
          </a:p>
          <a:p>
            <a:pPr algn="just">
              <a:lnSpc>
                <a:spcPts val="4564"/>
              </a:lnSpc>
            </a:pPr>
            <a:r>
              <a:rPr lang="en-US" sz="2817">
                <a:solidFill>
                  <a:srgbClr val="FFFFFF"/>
                </a:solidFill>
                <a:latin typeface="Poppins Bold"/>
              </a:rPr>
              <a:t>Techniques Used:</a:t>
            </a:r>
            <a:r>
              <a:rPr lang="en-US" sz="2817">
                <a:solidFill>
                  <a:srgbClr val="FFFFFF"/>
                </a:solidFill>
                <a:latin typeface="Poppins"/>
              </a:rPr>
              <a:t> Natural Language Processing techniques, including text classification and clustering algorithms, are used to understand the content of news articles. </a:t>
            </a:r>
          </a:p>
          <a:p>
            <a:pPr algn="just">
              <a:lnSpc>
                <a:spcPts val="4564"/>
              </a:lnSpc>
            </a:pPr>
          </a:p>
          <a:p>
            <a:pPr algn="just">
              <a:lnSpc>
                <a:spcPts val="4564"/>
              </a:lnSpc>
            </a:pPr>
          </a:p>
          <a:p>
            <a:pPr algn="just">
              <a:lnSpc>
                <a:spcPts val="4564"/>
              </a:lnSpc>
            </a:pPr>
          </a:p>
        </p:txBody>
      </p:sp>
      <p:sp>
        <p:nvSpPr>
          <p:cNvPr name="Freeform 6" id="6"/>
          <p:cNvSpPr/>
          <p:nvPr/>
        </p:nvSpPr>
        <p:spPr>
          <a:xfrm flipH="false" flipV="false" rot="0">
            <a:off x="14232058" y="-135323"/>
            <a:ext cx="2739546" cy="2739546"/>
          </a:xfrm>
          <a:custGeom>
            <a:avLst/>
            <a:gdLst/>
            <a:ahLst/>
            <a:cxnLst/>
            <a:rect r="r" b="b" t="t" l="l"/>
            <a:pathLst>
              <a:path h="2739546" w="2739546">
                <a:moveTo>
                  <a:pt x="0" y="0"/>
                </a:moveTo>
                <a:lnTo>
                  <a:pt x="2739547" y="0"/>
                </a:lnTo>
                <a:lnTo>
                  <a:pt x="2739547" y="2739546"/>
                </a:lnTo>
                <a:lnTo>
                  <a:pt x="0" y="2739546"/>
                </a:lnTo>
                <a:lnTo>
                  <a:pt x="0" y="0"/>
                </a:lnTo>
                <a:close/>
              </a:path>
            </a:pathLst>
          </a:custGeom>
          <a:blipFill>
            <a:blip r:embed="rId2"/>
            <a:stretch>
              <a:fillRect l="0" t="0" r="0" b="0"/>
            </a:stretch>
          </a:blipFill>
        </p:spPr>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1217016" y="1568184"/>
            <a:ext cx="15853967" cy="7422082"/>
          </a:xfrm>
          <a:prstGeom prst="rect">
            <a:avLst/>
          </a:prstGeom>
        </p:spPr>
        <p:txBody>
          <a:bodyPr anchor="t" rtlCol="false" tIns="0" lIns="0" bIns="0" rIns="0">
            <a:spAutoFit/>
          </a:bodyPr>
          <a:lstStyle/>
          <a:p>
            <a:pPr algn="just">
              <a:lnSpc>
                <a:spcPts val="4564"/>
              </a:lnSpc>
            </a:pPr>
            <a:r>
              <a:rPr lang="en-US" sz="2817">
                <a:solidFill>
                  <a:srgbClr val="FFFFFF"/>
                </a:solidFill>
                <a:latin typeface="Poppins Bold"/>
              </a:rPr>
              <a:t>Sentiment Analysis: </a:t>
            </a:r>
            <a:r>
              <a:rPr lang="en-US" sz="2817">
                <a:solidFill>
                  <a:srgbClr val="FFFFFF"/>
                </a:solidFill>
                <a:latin typeface="Poppins"/>
              </a:rPr>
              <a:t>Sentiment analysis helps to assess the tone and sentiment of news articles. </a:t>
            </a:r>
          </a:p>
          <a:p>
            <a:pPr algn="just">
              <a:lnSpc>
                <a:spcPts val="4564"/>
              </a:lnSpc>
            </a:pPr>
            <a:r>
              <a:rPr lang="en-US" sz="2817">
                <a:solidFill>
                  <a:srgbClr val="FFFFFF"/>
                </a:solidFill>
                <a:latin typeface="Poppins Bold"/>
              </a:rPr>
              <a:t>Techniques Used:</a:t>
            </a:r>
            <a:r>
              <a:rPr lang="en-US" sz="2817">
                <a:solidFill>
                  <a:srgbClr val="FFFFFF"/>
                </a:solidFill>
                <a:latin typeface="Poppins"/>
              </a:rPr>
              <a:t> Sentiment analysis models employ NLP and machine learning to determine the sentiment expressed in articles. This involves classifying text as positive, negative, or neutral, enabling a balanced mix of news content to users.</a:t>
            </a:r>
          </a:p>
          <a:p>
            <a:pPr algn="just">
              <a:lnSpc>
                <a:spcPts val="4564"/>
              </a:lnSpc>
            </a:pPr>
          </a:p>
          <a:p>
            <a:pPr algn="just">
              <a:lnSpc>
                <a:spcPts val="4564"/>
              </a:lnSpc>
            </a:pPr>
            <a:r>
              <a:rPr lang="en-US" sz="2817">
                <a:solidFill>
                  <a:srgbClr val="FFFFFF"/>
                </a:solidFill>
                <a:latin typeface="Poppins Bold"/>
              </a:rPr>
              <a:t>Language Translation: </a:t>
            </a:r>
            <a:r>
              <a:rPr lang="en-US" sz="2817">
                <a:solidFill>
                  <a:srgbClr val="FFFFFF"/>
                </a:solidFill>
                <a:latin typeface="Poppins Light"/>
              </a:rPr>
              <a:t>Google News is available in multiple languages, and it provides news content in different languages. This feature enables users to access news from around the world.</a:t>
            </a:r>
          </a:p>
          <a:p>
            <a:pPr algn="just">
              <a:lnSpc>
                <a:spcPts val="4564"/>
              </a:lnSpc>
            </a:pPr>
            <a:r>
              <a:rPr lang="en-US" sz="2817">
                <a:solidFill>
                  <a:srgbClr val="FFFFFF"/>
                </a:solidFill>
                <a:latin typeface="Poppins Bold"/>
              </a:rPr>
              <a:t>Techniques Used: </a:t>
            </a:r>
            <a:r>
              <a:rPr lang="en-US" sz="2817">
                <a:solidFill>
                  <a:srgbClr val="FFFFFF"/>
                </a:solidFill>
                <a:latin typeface="Poppins"/>
              </a:rPr>
              <a:t>Google News uses machine translation models, such as neural machine translation, to provide news articles in multiple languages. </a:t>
            </a:r>
          </a:p>
          <a:p>
            <a:pPr algn="just">
              <a:lnSpc>
                <a:spcPts val="4564"/>
              </a:lnSpc>
            </a:pPr>
          </a:p>
          <a:p>
            <a:pPr algn="just">
              <a:lnSpc>
                <a:spcPts val="4564"/>
              </a:lnSpc>
            </a:pPr>
          </a:p>
        </p:txBody>
      </p:sp>
      <p:sp>
        <p:nvSpPr>
          <p:cNvPr name="Freeform 3" id="3"/>
          <p:cNvSpPr/>
          <p:nvPr/>
        </p:nvSpPr>
        <p:spPr>
          <a:xfrm flipH="false" flipV="false" rot="0">
            <a:off x="14540320" y="7724934"/>
            <a:ext cx="2530663" cy="2530663"/>
          </a:xfrm>
          <a:custGeom>
            <a:avLst/>
            <a:gdLst/>
            <a:ahLst/>
            <a:cxnLst/>
            <a:rect r="r" b="b" t="t" l="l"/>
            <a:pathLst>
              <a:path h="2530663" w="2530663">
                <a:moveTo>
                  <a:pt x="0" y="0"/>
                </a:moveTo>
                <a:lnTo>
                  <a:pt x="2530664" y="0"/>
                </a:lnTo>
                <a:lnTo>
                  <a:pt x="2530664" y="2530664"/>
                </a:lnTo>
                <a:lnTo>
                  <a:pt x="0" y="2530664"/>
                </a:lnTo>
                <a:lnTo>
                  <a:pt x="0" y="0"/>
                </a:lnTo>
                <a:close/>
              </a:path>
            </a:pathLst>
          </a:custGeom>
          <a:blipFill>
            <a:blip r:embed="rId2"/>
            <a:stretch>
              <a:fillRect l="0" t="0" r="0" b="0"/>
            </a:stretch>
          </a:blipFill>
        </p:spPr>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grpSp>
        <p:nvGrpSpPr>
          <p:cNvPr name="Group 2" id="2"/>
          <p:cNvGrpSpPr/>
          <p:nvPr/>
        </p:nvGrpSpPr>
        <p:grpSpPr>
          <a:xfrm rot="0">
            <a:off x="1028700" y="503865"/>
            <a:ext cx="10937277" cy="1367481"/>
            <a:chOff x="0" y="0"/>
            <a:chExt cx="2123972" cy="265559"/>
          </a:xfrm>
        </p:grpSpPr>
        <p:sp>
          <p:nvSpPr>
            <p:cNvPr name="Freeform 3" id="3"/>
            <p:cNvSpPr/>
            <p:nvPr/>
          </p:nvSpPr>
          <p:spPr>
            <a:xfrm flipH="false" flipV="false" rot="0">
              <a:off x="0" y="0"/>
              <a:ext cx="2123972" cy="265559"/>
            </a:xfrm>
            <a:custGeom>
              <a:avLst/>
              <a:gdLst/>
              <a:ahLst/>
              <a:cxnLst/>
              <a:rect r="r" b="b" t="t" l="l"/>
              <a:pathLst>
                <a:path h="265559" w="2123972">
                  <a:moveTo>
                    <a:pt x="0" y="0"/>
                  </a:moveTo>
                  <a:lnTo>
                    <a:pt x="2123972" y="0"/>
                  </a:lnTo>
                  <a:lnTo>
                    <a:pt x="2123972" y="265559"/>
                  </a:lnTo>
                  <a:lnTo>
                    <a:pt x="0" y="265559"/>
                  </a:lnTo>
                  <a:close/>
                </a:path>
              </a:pathLst>
            </a:custGeom>
            <a:solidFill>
              <a:srgbClr val="000000">
                <a:alpha val="0"/>
              </a:srgbClr>
            </a:solidFill>
            <a:ln w="19050" cap="sq">
              <a:solidFill>
                <a:srgbClr val="FFFFFF"/>
              </a:solidFill>
              <a:prstDash val="solid"/>
              <a:miter/>
            </a:ln>
          </p:spPr>
        </p:sp>
        <p:sp>
          <p:nvSpPr>
            <p:cNvPr name="TextBox 4" id="4"/>
            <p:cNvSpPr txBox="true"/>
            <p:nvPr/>
          </p:nvSpPr>
          <p:spPr>
            <a:xfrm>
              <a:off x="0" y="-152400"/>
              <a:ext cx="2123972" cy="417959"/>
            </a:xfrm>
            <a:prstGeom prst="rect">
              <a:avLst/>
            </a:prstGeom>
          </p:spPr>
          <p:txBody>
            <a:bodyPr anchor="ctr" rtlCol="false" tIns="68897" lIns="68897" bIns="68897" rIns="68897"/>
            <a:lstStyle/>
            <a:p>
              <a:pPr algn="ctr" marL="0" indent="0" lvl="1">
                <a:lnSpc>
                  <a:spcPts val="4941"/>
                </a:lnSpc>
                <a:spcBef>
                  <a:spcPct val="0"/>
                </a:spcBef>
              </a:pPr>
              <a:r>
                <a:rPr lang="en-US" sz="3050">
                  <a:solidFill>
                    <a:srgbClr val="FFFFFF"/>
                  </a:solidFill>
                  <a:latin typeface="Poppins Bold"/>
                </a:rPr>
                <a:t>COMPARING GOOGLE NEWS COMPARATIVE ANALYSIS</a:t>
              </a:r>
            </a:p>
          </p:txBody>
        </p:sp>
      </p:grpSp>
      <p:sp>
        <p:nvSpPr>
          <p:cNvPr name="TextBox 5" id="5"/>
          <p:cNvSpPr txBox="true"/>
          <p:nvPr/>
        </p:nvSpPr>
        <p:spPr>
          <a:xfrm rot="0">
            <a:off x="1117637" y="2097012"/>
            <a:ext cx="15853967" cy="7993582"/>
          </a:xfrm>
          <a:prstGeom prst="rect">
            <a:avLst/>
          </a:prstGeom>
        </p:spPr>
        <p:txBody>
          <a:bodyPr anchor="t" rtlCol="false" tIns="0" lIns="0" bIns="0" rIns="0">
            <a:spAutoFit/>
          </a:bodyPr>
          <a:lstStyle/>
          <a:p>
            <a:pPr algn="just">
              <a:lnSpc>
                <a:spcPts val="4564"/>
              </a:lnSpc>
            </a:pPr>
            <a:r>
              <a:rPr lang="en-US" sz="2817">
                <a:solidFill>
                  <a:srgbClr val="FFFFFF"/>
                </a:solidFill>
                <a:latin typeface="Poppins Bold"/>
              </a:rPr>
              <a:t>Personalized News: </a:t>
            </a:r>
            <a:r>
              <a:rPr lang="en-US" sz="2817">
                <a:solidFill>
                  <a:srgbClr val="FFFFFF"/>
                </a:solidFill>
                <a:latin typeface="Poppins"/>
              </a:rPr>
              <a:t>Google News uses machine learning and algorithms to provide personalized news recommendations based on your interests and reading habits. This helps you discover news articles that are more relevant to you.</a:t>
            </a:r>
          </a:p>
          <a:p>
            <a:pPr algn="just">
              <a:lnSpc>
                <a:spcPts val="4564"/>
              </a:lnSpc>
            </a:pPr>
          </a:p>
          <a:p>
            <a:pPr algn="just">
              <a:lnSpc>
                <a:spcPts val="4564"/>
              </a:lnSpc>
            </a:pPr>
            <a:r>
              <a:rPr lang="en-US" sz="2817">
                <a:solidFill>
                  <a:srgbClr val="FFFFFF"/>
                </a:solidFill>
                <a:latin typeface="Poppins Bold"/>
              </a:rPr>
              <a:t>Diverse Sources: </a:t>
            </a:r>
            <a:r>
              <a:rPr lang="en-US" sz="2817">
                <a:solidFill>
                  <a:srgbClr val="FFFFFF"/>
                </a:solidFill>
                <a:latin typeface="Poppins"/>
              </a:rPr>
              <a:t>Google News pulls news articles from a wide range of sources, including major news outlets, smaller publications, and local sources, giving you a diverse and balanced perspective </a:t>
            </a:r>
            <a:r>
              <a:rPr lang="en-US" sz="2817">
                <a:solidFill>
                  <a:srgbClr val="FFFFFF"/>
                </a:solidFill>
                <a:latin typeface="Poppins"/>
              </a:rPr>
              <a:t>on current events.</a:t>
            </a:r>
          </a:p>
          <a:p>
            <a:pPr algn="just">
              <a:lnSpc>
                <a:spcPts val="4564"/>
              </a:lnSpc>
            </a:pPr>
          </a:p>
          <a:p>
            <a:pPr algn="just">
              <a:lnSpc>
                <a:spcPts val="4564"/>
              </a:lnSpc>
            </a:pPr>
            <a:r>
              <a:rPr lang="en-US" sz="2817">
                <a:solidFill>
                  <a:srgbClr val="FFFFFF"/>
                </a:solidFill>
                <a:latin typeface="Poppins Bold"/>
              </a:rPr>
              <a:t>Real-Time Updates: </a:t>
            </a:r>
            <a:r>
              <a:rPr lang="en-US" sz="2817">
                <a:solidFill>
                  <a:srgbClr val="FFFFFF"/>
                </a:solidFill>
                <a:latin typeface="Poppins"/>
              </a:rPr>
              <a:t>Google News provides real-time updates, ensuring you stay informed about the latest developments as they happen.</a:t>
            </a:r>
          </a:p>
          <a:p>
            <a:pPr algn="just">
              <a:lnSpc>
                <a:spcPts val="4564"/>
              </a:lnSpc>
            </a:pPr>
          </a:p>
          <a:p>
            <a:pPr algn="just">
              <a:lnSpc>
                <a:spcPts val="4564"/>
              </a:lnSpc>
            </a:pPr>
            <a:r>
              <a:rPr lang="en-US" sz="2817">
                <a:solidFill>
                  <a:srgbClr val="FFFFFF"/>
                </a:solidFill>
                <a:latin typeface="Poppins Bold"/>
              </a:rPr>
              <a:t>Local News: </a:t>
            </a:r>
            <a:r>
              <a:rPr lang="en-US" sz="2817">
                <a:solidFill>
                  <a:srgbClr val="FFFFFF"/>
                </a:solidFill>
                <a:latin typeface="Poppins"/>
              </a:rPr>
              <a:t>It offers local news coverage based on your location, allowing you to stay up-to-date with events in your community.</a:t>
            </a:r>
          </a:p>
          <a:p>
            <a:pPr algn="just">
              <a:lnSpc>
                <a:spcPts val="4564"/>
              </a:lnSpc>
            </a:pPr>
          </a:p>
        </p:txBody>
      </p:sp>
      <p:sp>
        <p:nvSpPr>
          <p:cNvPr name="Freeform 6" id="6"/>
          <p:cNvSpPr/>
          <p:nvPr/>
        </p:nvSpPr>
        <p:spPr>
          <a:xfrm flipH="false" flipV="false" rot="0">
            <a:off x="15522874" y="0"/>
            <a:ext cx="2375211" cy="2375211"/>
          </a:xfrm>
          <a:custGeom>
            <a:avLst/>
            <a:gdLst/>
            <a:ahLst/>
            <a:cxnLst/>
            <a:rect r="r" b="b" t="t" l="l"/>
            <a:pathLst>
              <a:path h="2375211" w="2375211">
                <a:moveTo>
                  <a:pt x="0" y="0"/>
                </a:moveTo>
                <a:lnTo>
                  <a:pt x="2375211" y="0"/>
                </a:lnTo>
                <a:lnTo>
                  <a:pt x="2375211" y="2375211"/>
                </a:lnTo>
                <a:lnTo>
                  <a:pt x="0" y="2375211"/>
                </a:lnTo>
                <a:lnTo>
                  <a:pt x="0" y="0"/>
                </a:lnTo>
                <a:close/>
              </a:path>
            </a:pathLst>
          </a:custGeom>
          <a:blipFill>
            <a:blip r:embed="rId2"/>
            <a:stretch>
              <a:fillRect l="0" t="0" r="0" b="0"/>
            </a:stretch>
          </a:blipFill>
        </p:spPr>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9B60EB">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4817762" y="1457325"/>
            <a:ext cx="8652476" cy="1034793"/>
          </a:xfrm>
          <a:prstGeom prst="rect">
            <a:avLst/>
          </a:prstGeom>
        </p:spPr>
        <p:txBody>
          <a:bodyPr anchor="t" rtlCol="false" tIns="0" lIns="0" bIns="0" rIns="0">
            <a:spAutoFit/>
          </a:bodyPr>
          <a:lstStyle/>
          <a:p>
            <a:pPr algn="ctr" marL="0" indent="0" lvl="0">
              <a:lnSpc>
                <a:spcPts val="6934"/>
              </a:lnSpc>
              <a:spcBef>
                <a:spcPct val="0"/>
              </a:spcBef>
            </a:pPr>
            <a:r>
              <a:rPr lang="en-US" sz="9631">
                <a:solidFill>
                  <a:srgbClr val="6866E1"/>
                </a:solidFill>
                <a:latin typeface="Computer Says No"/>
              </a:rPr>
              <a:t>TENSORFLOW</a:t>
            </a:r>
          </a:p>
        </p:txBody>
      </p:sp>
      <p:sp>
        <p:nvSpPr>
          <p:cNvPr name="TextBox 3" id="3"/>
          <p:cNvSpPr txBox="true"/>
          <p:nvPr/>
        </p:nvSpPr>
        <p:spPr>
          <a:xfrm rot="0">
            <a:off x="1028700" y="2882386"/>
            <a:ext cx="15908427" cy="4207946"/>
          </a:xfrm>
          <a:prstGeom prst="rect">
            <a:avLst/>
          </a:prstGeom>
        </p:spPr>
        <p:txBody>
          <a:bodyPr anchor="t" rtlCol="false" tIns="0" lIns="0" bIns="0" rIns="0">
            <a:spAutoFit/>
          </a:bodyPr>
          <a:lstStyle/>
          <a:p>
            <a:pPr algn="just">
              <a:lnSpc>
                <a:spcPts val="5560"/>
              </a:lnSpc>
            </a:pPr>
            <a:r>
              <a:rPr lang="en-US" sz="3432">
                <a:solidFill>
                  <a:srgbClr val="FFFFFF"/>
                </a:solidFill>
                <a:latin typeface="Poppins Light"/>
              </a:rPr>
              <a:t>TensorFlow is an open-source software library for machine learning and artificial intelligence. It can be used across a range of tasks, from building simple linear models to training deep neural networks. TensorFlow is widely used by researchers and developers in the field of machine learning, and it is one of the most popular libraries for building AI applications.</a:t>
            </a:r>
          </a:p>
        </p:txBody>
      </p:sp>
      <p:sp>
        <p:nvSpPr>
          <p:cNvPr name="Freeform 4" id="4"/>
          <p:cNvSpPr/>
          <p:nvPr/>
        </p:nvSpPr>
        <p:spPr>
          <a:xfrm flipH="true" flipV="false" rot="0">
            <a:off x="14548536" y="7642525"/>
            <a:ext cx="4224398" cy="3231550"/>
          </a:xfrm>
          <a:custGeom>
            <a:avLst/>
            <a:gdLst/>
            <a:ahLst/>
            <a:cxnLst/>
            <a:rect r="r" b="b" t="t" l="l"/>
            <a:pathLst>
              <a:path h="3231550" w="4224398">
                <a:moveTo>
                  <a:pt x="4224398" y="0"/>
                </a:moveTo>
                <a:lnTo>
                  <a:pt x="0" y="0"/>
                </a:lnTo>
                <a:lnTo>
                  <a:pt x="0" y="3231550"/>
                </a:lnTo>
                <a:lnTo>
                  <a:pt x="4224398" y="3231550"/>
                </a:lnTo>
                <a:lnTo>
                  <a:pt x="4224398" y="0"/>
                </a:lnTo>
                <a:close/>
              </a:path>
            </a:pathLst>
          </a:custGeom>
          <a:blipFill>
            <a:blip r:embed="rId2"/>
            <a:stretch>
              <a:fillRect l="0" t="0" r="0" b="0"/>
            </a:stretch>
          </a:blipFill>
        </p:spPr>
      </p:sp>
      <p:sp>
        <p:nvSpPr>
          <p:cNvPr name="Freeform 5" id="5"/>
          <p:cNvSpPr/>
          <p:nvPr/>
        </p:nvSpPr>
        <p:spPr>
          <a:xfrm flipH="false" flipV="false" rot="0">
            <a:off x="10571271" y="-3708211"/>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6" id="6"/>
          <p:cNvSpPr/>
          <p:nvPr/>
        </p:nvSpPr>
        <p:spPr>
          <a:xfrm flipH="false" flipV="false" rot="0">
            <a:off x="10723671" y="-3555811"/>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7" id="7"/>
          <p:cNvSpPr/>
          <p:nvPr/>
        </p:nvSpPr>
        <p:spPr>
          <a:xfrm flipH="false" flipV="false" rot="1825457">
            <a:off x="-1911821" y="9152427"/>
            <a:ext cx="9971383" cy="4202938"/>
          </a:xfrm>
          <a:custGeom>
            <a:avLst/>
            <a:gdLst/>
            <a:ahLst/>
            <a:cxnLst/>
            <a:rect r="r" b="b" t="t" l="l"/>
            <a:pathLst>
              <a:path h="4202938" w="9971383">
                <a:moveTo>
                  <a:pt x="0" y="0"/>
                </a:moveTo>
                <a:lnTo>
                  <a:pt x="9971384" y="0"/>
                </a:lnTo>
                <a:lnTo>
                  <a:pt x="9971384" y="4202938"/>
                </a:lnTo>
                <a:lnTo>
                  <a:pt x="0" y="4202938"/>
                </a:lnTo>
                <a:lnTo>
                  <a:pt x="0" y="0"/>
                </a:lnTo>
                <a:close/>
              </a:path>
            </a:pathLst>
          </a:custGeom>
          <a:blipFill>
            <a:blip r:embed="rId4"/>
            <a:stretch>
              <a:fillRect l="0" t="0" r="0" b="0"/>
            </a:stretch>
          </a:blipFill>
        </p:spPr>
      </p:sp>
      <p:sp>
        <p:nvSpPr>
          <p:cNvPr name="Freeform 8" id="8"/>
          <p:cNvSpPr/>
          <p:nvPr/>
        </p:nvSpPr>
        <p:spPr>
          <a:xfrm flipH="false" flipV="false" rot="0">
            <a:off x="1028700" y="558989"/>
            <a:ext cx="2045171" cy="2187310"/>
          </a:xfrm>
          <a:custGeom>
            <a:avLst/>
            <a:gdLst/>
            <a:ahLst/>
            <a:cxnLst/>
            <a:rect r="r" b="b" t="t" l="l"/>
            <a:pathLst>
              <a:path h="2187310" w="2045171">
                <a:moveTo>
                  <a:pt x="0" y="0"/>
                </a:moveTo>
                <a:lnTo>
                  <a:pt x="2045171" y="0"/>
                </a:lnTo>
                <a:lnTo>
                  <a:pt x="2045171" y="2187310"/>
                </a:lnTo>
                <a:lnTo>
                  <a:pt x="0" y="2187310"/>
                </a:lnTo>
                <a:lnTo>
                  <a:pt x="0" y="0"/>
                </a:lnTo>
                <a:close/>
              </a:path>
            </a:pathLst>
          </a:custGeom>
          <a:blipFill>
            <a:blip r:embed="rId5"/>
            <a:stretch>
              <a:fillRect l="0" t="0" r="0" b="0"/>
            </a:stretch>
          </a:blipFill>
        </p:spPr>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9B60EB">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4135996" y="-2163135"/>
            <a:ext cx="6613789" cy="5640759"/>
          </a:xfrm>
          <a:custGeom>
            <a:avLst/>
            <a:gdLst/>
            <a:ahLst/>
            <a:cxnLst/>
            <a:rect r="r" b="b" t="t" l="l"/>
            <a:pathLst>
              <a:path h="5640759" w="6613789">
                <a:moveTo>
                  <a:pt x="0" y="0"/>
                </a:moveTo>
                <a:lnTo>
                  <a:pt x="6613790" y="0"/>
                </a:lnTo>
                <a:lnTo>
                  <a:pt x="6613790" y="5640759"/>
                </a:lnTo>
                <a:lnTo>
                  <a:pt x="0" y="5640759"/>
                </a:lnTo>
                <a:lnTo>
                  <a:pt x="0" y="0"/>
                </a:lnTo>
                <a:close/>
              </a:path>
            </a:pathLst>
          </a:custGeom>
          <a:blipFill>
            <a:blip r:embed="rId2"/>
            <a:stretch>
              <a:fillRect l="0" t="0" r="0" b="0"/>
            </a:stretch>
          </a:blipFill>
        </p:spPr>
      </p:sp>
      <p:sp>
        <p:nvSpPr>
          <p:cNvPr name="TextBox 3" id="3"/>
          <p:cNvSpPr txBox="true"/>
          <p:nvPr/>
        </p:nvSpPr>
        <p:spPr>
          <a:xfrm rot="0">
            <a:off x="1028700" y="514369"/>
            <a:ext cx="13904392" cy="9231625"/>
          </a:xfrm>
          <a:prstGeom prst="rect">
            <a:avLst/>
          </a:prstGeom>
        </p:spPr>
        <p:txBody>
          <a:bodyPr anchor="t" rtlCol="false" tIns="0" lIns="0" bIns="0" rIns="0">
            <a:spAutoFit/>
          </a:bodyPr>
          <a:lstStyle/>
          <a:p>
            <a:pPr algn="just">
              <a:lnSpc>
                <a:spcPts val="4564"/>
              </a:lnSpc>
            </a:pPr>
            <a:r>
              <a:rPr lang="en-US" sz="2817">
                <a:solidFill>
                  <a:srgbClr val="FFFFFF"/>
                </a:solidFill>
                <a:latin typeface="Poppins Light"/>
              </a:rPr>
              <a:t>AI/ML implementation using TensorFlow</a:t>
            </a:r>
          </a:p>
          <a:p>
            <a:pPr algn="just">
              <a:lnSpc>
                <a:spcPts val="4564"/>
              </a:lnSpc>
            </a:pPr>
          </a:p>
          <a:p>
            <a:pPr algn="just" marL="608327" indent="-304164" lvl="1">
              <a:lnSpc>
                <a:spcPts val="4564"/>
              </a:lnSpc>
              <a:buFont typeface="Arial"/>
              <a:buChar char="•"/>
            </a:pPr>
            <a:r>
              <a:rPr lang="en-US" sz="2817">
                <a:solidFill>
                  <a:srgbClr val="FFFFFF"/>
                </a:solidFill>
                <a:latin typeface="Poppins Light"/>
              </a:rPr>
              <a:t>Building and training machine learning models: TensorFlow provides a high-level API that makes it easy to build and train machine learning models. The API is designed to be flexible and expressive, so it can be used to build a wide variety of models, including linear models, logistic regression models, and deep neural networks.</a:t>
            </a:r>
          </a:p>
          <a:p>
            <a:pPr algn="just">
              <a:lnSpc>
                <a:spcPts val="4564"/>
              </a:lnSpc>
            </a:pPr>
          </a:p>
          <a:p>
            <a:pPr algn="just" marL="608327" indent="-304164" lvl="1">
              <a:lnSpc>
                <a:spcPts val="4564"/>
              </a:lnSpc>
              <a:buFont typeface="Arial"/>
              <a:buChar char="•"/>
            </a:pPr>
            <a:r>
              <a:rPr lang="en-US" sz="2817">
                <a:solidFill>
                  <a:srgbClr val="FFFFFF"/>
                </a:solidFill>
                <a:latin typeface="Poppins Light"/>
              </a:rPr>
              <a:t>Deploying machine learning models: TensorFlow can be used to deploy machine learning models to production. The library provides a number of tools that make it easy to deploy models to a variety of platforms, including CPUs, GPUs, and cloud platforms.</a:t>
            </a:r>
          </a:p>
          <a:p>
            <a:pPr algn="just">
              <a:lnSpc>
                <a:spcPts val="4564"/>
              </a:lnSpc>
            </a:pPr>
          </a:p>
          <a:p>
            <a:pPr algn="just" marL="608327" indent="-304164" lvl="1">
              <a:lnSpc>
                <a:spcPts val="4564"/>
              </a:lnSpc>
              <a:buFont typeface="Arial"/>
              <a:buChar char="•"/>
            </a:pPr>
            <a:r>
              <a:rPr lang="en-US" sz="2817">
                <a:solidFill>
                  <a:srgbClr val="FFFFFF"/>
                </a:solidFill>
                <a:latin typeface="Poppins Light"/>
              </a:rPr>
              <a:t>Developing new AI algorithms: TensorFlow can be used to develop new AI algorithms. The library provides a number of tools that make it easy to experiment with new algorithms and to share them with others.</a:t>
            </a:r>
          </a:p>
        </p:txBody>
      </p:sp>
      <p:sp>
        <p:nvSpPr>
          <p:cNvPr name="Freeform 4" id="4"/>
          <p:cNvSpPr/>
          <p:nvPr/>
        </p:nvSpPr>
        <p:spPr>
          <a:xfrm flipH="false" flipV="false" rot="0">
            <a:off x="15599623" y="7558684"/>
            <a:ext cx="2045171" cy="2187310"/>
          </a:xfrm>
          <a:custGeom>
            <a:avLst/>
            <a:gdLst/>
            <a:ahLst/>
            <a:cxnLst/>
            <a:rect r="r" b="b" t="t" l="l"/>
            <a:pathLst>
              <a:path h="2187310" w="2045171">
                <a:moveTo>
                  <a:pt x="0" y="0"/>
                </a:moveTo>
                <a:lnTo>
                  <a:pt x="2045171" y="0"/>
                </a:lnTo>
                <a:lnTo>
                  <a:pt x="2045171" y="2187310"/>
                </a:lnTo>
                <a:lnTo>
                  <a:pt x="0" y="2187310"/>
                </a:lnTo>
                <a:lnTo>
                  <a:pt x="0" y="0"/>
                </a:lnTo>
                <a:close/>
              </a:path>
            </a:pathLst>
          </a:custGeom>
          <a:blipFill>
            <a:blip r:embed="rId3"/>
            <a:stretch>
              <a:fillRect l="0" t="0" r="0" b="0"/>
            </a:stretch>
          </a:blipFill>
        </p:spPr>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9B60EB">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1028700" y="578918"/>
            <a:ext cx="13178909" cy="9708082"/>
          </a:xfrm>
          <a:prstGeom prst="rect">
            <a:avLst/>
          </a:prstGeom>
        </p:spPr>
        <p:txBody>
          <a:bodyPr anchor="t" rtlCol="false" tIns="0" lIns="0" bIns="0" rIns="0">
            <a:spAutoFit/>
          </a:bodyPr>
          <a:lstStyle/>
          <a:p>
            <a:pPr algn="just">
              <a:lnSpc>
                <a:spcPts val="4564"/>
              </a:lnSpc>
            </a:pPr>
            <a:r>
              <a:rPr lang="en-US" sz="2817">
                <a:solidFill>
                  <a:srgbClr val="FFFFFF"/>
                </a:solidFill>
                <a:latin typeface="Poppins Light"/>
              </a:rPr>
              <a:t>Here are some of the ways that TensorFlow is better than the competition:</a:t>
            </a:r>
          </a:p>
          <a:p>
            <a:pPr algn="just">
              <a:lnSpc>
                <a:spcPts val="4564"/>
              </a:lnSpc>
            </a:pPr>
          </a:p>
          <a:p>
            <a:pPr algn="just" marL="608328" indent="-304164" lvl="1">
              <a:lnSpc>
                <a:spcPts val="4564"/>
              </a:lnSpc>
              <a:buFont typeface="Arial"/>
              <a:buChar char="•"/>
            </a:pPr>
            <a:r>
              <a:rPr lang="en-US" sz="2817">
                <a:solidFill>
                  <a:srgbClr val="FFFFFF"/>
                </a:solidFill>
                <a:latin typeface="Poppins Light"/>
              </a:rPr>
              <a:t>Flexibility: TensorFlow is a very flexible library that can be used to build a wide variety of machine learning models. The library's API is designed to be easy to use, so it can be used by developers of all levels of experience.</a:t>
            </a:r>
          </a:p>
          <a:p>
            <a:pPr algn="just">
              <a:lnSpc>
                <a:spcPts val="4564"/>
              </a:lnSpc>
            </a:pPr>
          </a:p>
          <a:p>
            <a:pPr algn="just" marL="608328" indent="-304164" lvl="1">
              <a:lnSpc>
                <a:spcPts val="4564"/>
              </a:lnSpc>
              <a:buFont typeface="Arial"/>
              <a:buChar char="•"/>
            </a:pPr>
            <a:r>
              <a:rPr lang="en-US" sz="2817">
                <a:solidFill>
                  <a:srgbClr val="FFFFFF"/>
                </a:solidFill>
                <a:latin typeface="Poppins Light"/>
              </a:rPr>
              <a:t>Performance: TensorFlow is a very performant library that can be used to train and deploy machine learning models on a variety of platforms. The library is optimized for performance, so it can be used to train and deploy models that are both accurate and efficient.</a:t>
            </a:r>
          </a:p>
          <a:p>
            <a:pPr algn="just">
              <a:lnSpc>
                <a:spcPts val="4564"/>
              </a:lnSpc>
            </a:pPr>
          </a:p>
          <a:p>
            <a:pPr algn="just" marL="608328" indent="-304164" lvl="1">
              <a:lnSpc>
                <a:spcPts val="4564"/>
              </a:lnSpc>
              <a:buFont typeface="Arial"/>
              <a:buChar char="•"/>
            </a:pPr>
            <a:r>
              <a:rPr lang="en-US" sz="2817">
                <a:solidFill>
                  <a:srgbClr val="FFFFFF"/>
                </a:solidFill>
                <a:latin typeface="Poppins Light"/>
              </a:rPr>
              <a:t>Community: TensorFlow has a large and active community of users and developers. This community is a great resource for finding help and support, and it is also a great place to learn about new developments in the field of machine learning.</a:t>
            </a:r>
          </a:p>
          <a:p>
            <a:pPr algn="just">
              <a:lnSpc>
                <a:spcPts val="4564"/>
              </a:lnSpc>
            </a:pPr>
          </a:p>
        </p:txBody>
      </p:sp>
      <p:sp>
        <p:nvSpPr>
          <p:cNvPr name="Freeform 3" id="3"/>
          <p:cNvSpPr/>
          <p:nvPr/>
        </p:nvSpPr>
        <p:spPr>
          <a:xfrm flipH="true" flipV="false" rot="0">
            <a:off x="14548536" y="7642525"/>
            <a:ext cx="4224398" cy="3231550"/>
          </a:xfrm>
          <a:custGeom>
            <a:avLst/>
            <a:gdLst/>
            <a:ahLst/>
            <a:cxnLst/>
            <a:rect r="r" b="b" t="t" l="l"/>
            <a:pathLst>
              <a:path h="3231550" w="4224398">
                <a:moveTo>
                  <a:pt x="4224398" y="0"/>
                </a:moveTo>
                <a:lnTo>
                  <a:pt x="0" y="0"/>
                </a:lnTo>
                <a:lnTo>
                  <a:pt x="0" y="3231550"/>
                </a:lnTo>
                <a:lnTo>
                  <a:pt x="4224398" y="3231550"/>
                </a:lnTo>
                <a:lnTo>
                  <a:pt x="4224398" y="0"/>
                </a:lnTo>
                <a:close/>
              </a:path>
            </a:pathLst>
          </a:custGeom>
          <a:blipFill>
            <a:blip r:embed="rId2"/>
            <a:stretch>
              <a:fillRect l="0" t="0" r="0" b="0"/>
            </a:stretch>
          </a:blipFill>
        </p:spPr>
      </p:sp>
      <p:sp>
        <p:nvSpPr>
          <p:cNvPr name="Freeform 4" id="4"/>
          <p:cNvSpPr/>
          <p:nvPr/>
        </p:nvSpPr>
        <p:spPr>
          <a:xfrm flipH="false" flipV="false" rot="0">
            <a:off x="15214129" y="721793"/>
            <a:ext cx="2045171" cy="2187310"/>
          </a:xfrm>
          <a:custGeom>
            <a:avLst/>
            <a:gdLst/>
            <a:ahLst/>
            <a:cxnLst/>
            <a:rect r="r" b="b" t="t" l="l"/>
            <a:pathLst>
              <a:path h="2187310" w="2045171">
                <a:moveTo>
                  <a:pt x="0" y="0"/>
                </a:moveTo>
                <a:lnTo>
                  <a:pt x="2045171" y="0"/>
                </a:lnTo>
                <a:lnTo>
                  <a:pt x="2045171" y="2187310"/>
                </a:lnTo>
                <a:lnTo>
                  <a:pt x="0" y="2187310"/>
                </a:lnTo>
                <a:lnTo>
                  <a:pt x="0" y="0"/>
                </a:lnTo>
                <a:close/>
              </a:path>
            </a:pathLst>
          </a:custGeom>
          <a:blipFill>
            <a:blip r:embed="rId3"/>
            <a:stretch>
              <a:fillRect l="0" t="0" r="0" b="0"/>
            </a:stretch>
          </a:blipFill>
        </p:spPr>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830357" y="-902150"/>
            <a:ext cx="6173053" cy="2601942"/>
          </a:xfrm>
          <a:custGeom>
            <a:avLst/>
            <a:gdLst/>
            <a:ahLst/>
            <a:cxnLst/>
            <a:rect r="r" b="b" t="t" l="l"/>
            <a:pathLst>
              <a:path h="2601942" w="6173053">
                <a:moveTo>
                  <a:pt x="0" y="0"/>
                </a:moveTo>
                <a:lnTo>
                  <a:pt x="6173052" y="0"/>
                </a:lnTo>
                <a:lnTo>
                  <a:pt x="6173052" y="2601941"/>
                </a:lnTo>
                <a:lnTo>
                  <a:pt x="0" y="2601941"/>
                </a:lnTo>
                <a:lnTo>
                  <a:pt x="0" y="0"/>
                </a:lnTo>
                <a:close/>
              </a:path>
            </a:pathLst>
          </a:custGeom>
          <a:blipFill>
            <a:blip r:embed="rId2"/>
            <a:stretch>
              <a:fillRect l="0" t="0" r="0" b="0"/>
            </a:stretch>
          </a:blipFill>
        </p:spPr>
      </p:sp>
      <p:sp>
        <p:nvSpPr>
          <p:cNvPr name="Freeform 3" id="3"/>
          <p:cNvSpPr/>
          <p:nvPr/>
        </p:nvSpPr>
        <p:spPr>
          <a:xfrm flipH="false" flipV="false" rot="3091052">
            <a:off x="-1684467" y="5508041"/>
            <a:ext cx="6638823" cy="5976180"/>
          </a:xfrm>
          <a:custGeom>
            <a:avLst/>
            <a:gdLst/>
            <a:ahLst/>
            <a:cxnLst/>
            <a:rect r="r" b="b" t="t" l="l"/>
            <a:pathLst>
              <a:path h="5976180" w="6638823">
                <a:moveTo>
                  <a:pt x="0" y="0"/>
                </a:moveTo>
                <a:lnTo>
                  <a:pt x="6638824" y="0"/>
                </a:lnTo>
                <a:lnTo>
                  <a:pt x="6638824" y="5976180"/>
                </a:lnTo>
                <a:lnTo>
                  <a:pt x="0" y="5976180"/>
                </a:lnTo>
                <a:lnTo>
                  <a:pt x="0" y="0"/>
                </a:lnTo>
                <a:close/>
              </a:path>
            </a:pathLst>
          </a:custGeom>
          <a:blipFill>
            <a:blip r:embed="rId3"/>
            <a:stretch>
              <a:fillRect l="0" t="0" r="0" b="0"/>
            </a:stretch>
          </a:blipFill>
        </p:spPr>
      </p:sp>
      <p:sp>
        <p:nvSpPr>
          <p:cNvPr name="Freeform 4" id="4"/>
          <p:cNvSpPr/>
          <p:nvPr/>
        </p:nvSpPr>
        <p:spPr>
          <a:xfrm flipH="false" flipV="false" rot="0">
            <a:off x="10325826" y="3402648"/>
            <a:ext cx="5855652" cy="5855652"/>
          </a:xfrm>
          <a:custGeom>
            <a:avLst/>
            <a:gdLst/>
            <a:ahLst/>
            <a:cxnLst/>
            <a:rect r="r" b="b" t="t" l="l"/>
            <a:pathLst>
              <a:path h="5855652" w="5855652">
                <a:moveTo>
                  <a:pt x="0" y="0"/>
                </a:moveTo>
                <a:lnTo>
                  <a:pt x="5855653" y="0"/>
                </a:lnTo>
                <a:lnTo>
                  <a:pt x="5855653" y="5855652"/>
                </a:lnTo>
                <a:lnTo>
                  <a:pt x="0" y="5855652"/>
                </a:lnTo>
                <a:lnTo>
                  <a:pt x="0" y="0"/>
                </a:lnTo>
                <a:close/>
              </a:path>
            </a:pathLst>
          </a:custGeom>
          <a:blipFill>
            <a:blip r:embed="rId4"/>
            <a:stretch>
              <a:fillRect l="0" t="0" r="0" b="0"/>
            </a:stretch>
          </a:blipFill>
        </p:spPr>
      </p:sp>
      <p:sp>
        <p:nvSpPr>
          <p:cNvPr name="TextBox 5" id="5"/>
          <p:cNvSpPr txBox="true"/>
          <p:nvPr/>
        </p:nvSpPr>
        <p:spPr>
          <a:xfrm rot="0">
            <a:off x="1914351" y="2766591"/>
            <a:ext cx="7382884" cy="4649360"/>
          </a:xfrm>
          <a:prstGeom prst="rect">
            <a:avLst/>
          </a:prstGeom>
        </p:spPr>
        <p:txBody>
          <a:bodyPr anchor="t" rtlCol="false" tIns="0" lIns="0" bIns="0" rIns="0">
            <a:spAutoFit/>
          </a:bodyPr>
          <a:lstStyle/>
          <a:p>
            <a:pPr algn="ctr" marL="0" indent="0" lvl="0">
              <a:lnSpc>
                <a:spcPts val="16889"/>
              </a:lnSpc>
              <a:spcBef>
                <a:spcPct val="0"/>
              </a:spcBef>
            </a:pPr>
            <a:r>
              <a:rPr lang="en-US" sz="23458">
                <a:solidFill>
                  <a:srgbClr val="6866E1"/>
                </a:solidFill>
                <a:latin typeface="Computer Says No"/>
              </a:rPr>
              <a:t>GOOGLE BARD</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1028700" y="1917729"/>
            <a:ext cx="15889673" cy="7758556"/>
          </a:xfrm>
          <a:prstGeom prst="rect">
            <a:avLst/>
          </a:prstGeom>
        </p:spPr>
        <p:txBody>
          <a:bodyPr anchor="t" rtlCol="false" tIns="0" lIns="0" bIns="0" rIns="0">
            <a:spAutoFit/>
          </a:bodyPr>
          <a:lstStyle/>
          <a:p>
            <a:pPr algn="just" marL="518680" indent="-259340" lvl="1">
              <a:lnSpc>
                <a:spcPts val="3891"/>
              </a:lnSpc>
              <a:buFont typeface="Arial"/>
              <a:buChar char="•"/>
            </a:pPr>
            <a:r>
              <a:rPr lang="en-US" sz="2402">
                <a:solidFill>
                  <a:srgbClr val="FFFFFF"/>
                </a:solidFill>
                <a:latin typeface="Poppins Light"/>
              </a:rPr>
              <a:t>PaLM (Pathway Language Model) is a 540-billion parameter dense decoder-only Transformer model developed by Google AI. It is one of the largest and most powerful language models ever created, and it has demonstrated impressive results on a variety of tasks, including natural language understanding, machine translation, and code generation.</a:t>
            </a:r>
          </a:p>
          <a:p>
            <a:pPr algn="just">
              <a:lnSpc>
                <a:spcPts val="3891"/>
              </a:lnSpc>
            </a:pPr>
          </a:p>
          <a:p>
            <a:pPr algn="just" marL="518680" indent="-259340" lvl="1">
              <a:lnSpc>
                <a:spcPts val="3891"/>
              </a:lnSpc>
              <a:buFont typeface="Arial"/>
              <a:buChar char="•"/>
            </a:pPr>
            <a:r>
              <a:rPr lang="en-US" sz="2402">
                <a:solidFill>
                  <a:srgbClr val="FFFFFF"/>
                </a:solidFill>
                <a:latin typeface="Poppins Light"/>
              </a:rPr>
              <a:t>PaLM was trained on a massive dataset of text and code, and it is able to generate realistic and coherent text, translate languages accurately, and write different kinds of creative content. It can also answer your questions in an informative way, even if they are open ended, challenging, or strange.</a:t>
            </a:r>
          </a:p>
          <a:p>
            <a:pPr algn="just">
              <a:lnSpc>
                <a:spcPts val="3891"/>
              </a:lnSpc>
            </a:pPr>
          </a:p>
          <a:p>
            <a:pPr algn="just" marL="518680" indent="-259340" lvl="1">
              <a:lnSpc>
                <a:spcPts val="3891"/>
              </a:lnSpc>
              <a:buFont typeface="Arial"/>
              <a:buChar char="•"/>
            </a:pPr>
            <a:r>
              <a:rPr lang="en-US" sz="2402">
                <a:solidFill>
                  <a:srgbClr val="FFFFFF"/>
                </a:solidFill>
                <a:latin typeface="Poppins Light"/>
              </a:rPr>
              <a:t>PaLM is still under development, but it has already been used to create a number of impressive applications. For example, it has been used to generate realistic dialogue for chatbots, translate news articles into different languages, and write creative text formats like poems, code, scripts, musical pieces, email, letters, etc.</a:t>
            </a:r>
          </a:p>
          <a:p>
            <a:pPr algn="just">
              <a:lnSpc>
                <a:spcPts val="3891"/>
              </a:lnSpc>
            </a:pPr>
          </a:p>
          <a:p>
            <a:pPr algn="just" marL="518680" indent="-259340" lvl="1">
              <a:lnSpc>
                <a:spcPts val="3891"/>
              </a:lnSpc>
              <a:buFont typeface="Arial"/>
              <a:buChar char="•"/>
            </a:pPr>
            <a:r>
              <a:rPr lang="en-US" sz="2402">
                <a:solidFill>
                  <a:srgbClr val="FFFFFF"/>
                </a:solidFill>
                <a:latin typeface="Poppins Light"/>
              </a:rPr>
              <a:t>PaLM is a powerful tool that has the potential to revolutionize the way we interact with computers. It is still under development, but it has already shown great promise in a variety of applications.</a:t>
            </a:r>
          </a:p>
        </p:txBody>
      </p:sp>
      <p:sp>
        <p:nvSpPr>
          <p:cNvPr name="TextBox 3" id="3"/>
          <p:cNvSpPr txBox="true"/>
          <p:nvPr/>
        </p:nvSpPr>
        <p:spPr>
          <a:xfrm rot="0">
            <a:off x="4817762" y="725616"/>
            <a:ext cx="8652476" cy="1034793"/>
          </a:xfrm>
          <a:prstGeom prst="rect">
            <a:avLst/>
          </a:prstGeom>
        </p:spPr>
        <p:txBody>
          <a:bodyPr anchor="t" rtlCol="false" tIns="0" lIns="0" bIns="0" rIns="0">
            <a:spAutoFit/>
          </a:bodyPr>
          <a:lstStyle/>
          <a:p>
            <a:pPr algn="ctr" marL="0" indent="0" lvl="0">
              <a:lnSpc>
                <a:spcPts val="6934"/>
              </a:lnSpc>
              <a:spcBef>
                <a:spcPct val="0"/>
              </a:spcBef>
            </a:pPr>
            <a:r>
              <a:rPr lang="en-US" sz="9631">
                <a:solidFill>
                  <a:srgbClr val="6866E1"/>
                </a:solidFill>
                <a:latin typeface="Computer Says No"/>
              </a:rPr>
              <a:t>WHAT IS PALM?</a:t>
            </a:r>
          </a:p>
        </p:txBody>
      </p:sp>
      <p:sp>
        <p:nvSpPr>
          <p:cNvPr name="Freeform 4" id="4"/>
          <p:cNvSpPr/>
          <p:nvPr/>
        </p:nvSpPr>
        <p:spPr>
          <a:xfrm flipH="false" flipV="false" rot="0">
            <a:off x="1028700" y="296991"/>
            <a:ext cx="1731751" cy="1547031"/>
          </a:xfrm>
          <a:custGeom>
            <a:avLst/>
            <a:gdLst/>
            <a:ahLst/>
            <a:cxnLst/>
            <a:rect r="r" b="b" t="t" l="l"/>
            <a:pathLst>
              <a:path h="1547031" w="1731751">
                <a:moveTo>
                  <a:pt x="0" y="0"/>
                </a:moveTo>
                <a:lnTo>
                  <a:pt x="1731751" y="0"/>
                </a:lnTo>
                <a:lnTo>
                  <a:pt x="1731751" y="1547031"/>
                </a:lnTo>
                <a:lnTo>
                  <a:pt x="0" y="1547031"/>
                </a:lnTo>
                <a:lnTo>
                  <a:pt x="0" y="0"/>
                </a:lnTo>
                <a:close/>
              </a:path>
            </a:pathLst>
          </a:custGeom>
          <a:blipFill>
            <a:blip r:embed="rId2"/>
            <a:stretch>
              <a:fillRect l="0" t="0" r="0" b="0"/>
            </a:stretch>
          </a:blipFill>
        </p:spPr>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393525" y="1357797"/>
            <a:ext cx="15865775" cy="7571406"/>
          </a:xfrm>
          <a:custGeom>
            <a:avLst/>
            <a:gdLst/>
            <a:ahLst/>
            <a:cxnLst/>
            <a:rect r="r" b="b" t="t" l="l"/>
            <a:pathLst>
              <a:path h="7571406" w="15865775">
                <a:moveTo>
                  <a:pt x="0" y="0"/>
                </a:moveTo>
                <a:lnTo>
                  <a:pt x="15865775" y="0"/>
                </a:lnTo>
                <a:lnTo>
                  <a:pt x="15865775" y="7571406"/>
                </a:lnTo>
                <a:lnTo>
                  <a:pt x="0" y="7571406"/>
                </a:lnTo>
                <a:lnTo>
                  <a:pt x="0" y="0"/>
                </a:lnTo>
                <a:close/>
              </a:path>
            </a:pathLst>
          </a:custGeom>
          <a:blipFill>
            <a:blip r:embed="rId2"/>
            <a:stretch>
              <a:fillRect l="0" t="0" r="0" b="0"/>
            </a:stretch>
          </a:blipFill>
        </p:spPr>
      </p:sp>
      <p:sp>
        <p:nvSpPr>
          <p:cNvPr name="Freeform 3" id="3"/>
          <p:cNvSpPr/>
          <p:nvPr/>
        </p:nvSpPr>
        <p:spPr>
          <a:xfrm flipH="false" flipV="false" rot="0">
            <a:off x="-1830357" y="-902150"/>
            <a:ext cx="6173053" cy="2601942"/>
          </a:xfrm>
          <a:custGeom>
            <a:avLst/>
            <a:gdLst/>
            <a:ahLst/>
            <a:cxnLst/>
            <a:rect r="r" b="b" t="t" l="l"/>
            <a:pathLst>
              <a:path h="2601942" w="6173053">
                <a:moveTo>
                  <a:pt x="0" y="0"/>
                </a:moveTo>
                <a:lnTo>
                  <a:pt x="6173052" y="0"/>
                </a:lnTo>
                <a:lnTo>
                  <a:pt x="6173052" y="2601941"/>
                </a:lnTo>
                <a:lnTo>
                  <a:pt x="0" y="2601941"/>
                </a:lnTo>
                <a:lnTo>
                  <a:pt x="0" y="0"/>
                </a:lnTo>
                <a:close/>
              </a:path>
            </a:pathLst>
          </a:custGeom>
          <a:blipFill>
            <a:blip r:embed="rId3"/>
            <a:stretch>
              <a:fillRect l="0" t="0" r="0" b="0"/>
            </a:stretch>
          </a:blipFill>
        </p:spPr>
      </p:sp>
      <p:sp>
        <p:nvSpPr>
          <p:cNvPr name="Freeform 4" id="4"/>
          <p:cNvSpPr/>
          <p:nvPr/>
        </p:nvSpPr>
        <p:spPr>
          <a:xfrm flipH="false" flipV="false" rot="3091052">
            <a:off x="-1684467" y="5508041"/>
            <a:ext cx="6638823" cy="5976180"/>
          </a:xfrm>
          <a:custGeom>
            <a:avLst/>
            <a:gdLst/>
            <a:ahLst/>
            <a:cxnLst/>
            <a:rect r="r" b="b" t="t" l="l"/>
            <a:pathLst>
              <a:path h="5976180" w="6638823">
                <a:moveTo>
                  <a:pt x="0" y="0"/>
                </a:moveTo>
                <a:lnTo>
                  <a:pt x="6638824" y="0"/>
                </a:lnTo>
                <a:lnTo>
                  <a:pt x="6638824" y="5976180"/>
                </a:lnTo>
                <a:lnTo>
                  <a:pt x="0" y="5976180"/>
                </a:lnTo>
                <a:lnTo>
                  <a:pt x="0" y="0"/>
                </a:lnTo>
                <a:close/>
              </a:path>
            </a:pathLst>
          </a:custGeom>
          <a:blipFill>
            <a:blip r:embed="rId4"/>
            <a:stretch>
              <a:fillRect l="0" t="0" r="0" b="0"/>
            </a:stretch>
          </a:blipFill>
        </p:spPr>
      </p:sp>
      <p:sp>
        <p:nvSpPr>
          <p:cNvPr name="Freeform 5" id="5"/>
          <p:cNvSpPr/>
          <p:nvPr/>
        </p:nvSpPr>
        <p:spPr>
          <a:xfrm flipH="false" flipV="false" rot="0">
            <a:off x="16043220" y="141717"/>
            <a:ext cx="1216080" cy="1216080"/>
          </a:xfrm>
          <a:custGeom>
            <a:avLst/>
            <a:gdLst/>
            <a:ahLst/>
            <a:cxnLst/>
            <a:rect r="r" b="b" t="t" l="l"/>
            <a:pathLst>
              <a:path h="1216080" w="1216080">
                <a:moveTo>
                  <a:pt x="0" y="0"/>
                </a:moveTo>
                <a:lnTo>
                  <a:pt x="1216080" y="0"/>
                </a:lnTo>
                <a:lnTo>
                  <a:pt x="1216080" y="1216080"/>
                </a:lnTo>
                <a:lnTo>
                  <a:pt x="0" y="1216080"/>
                </a:lnTo>
                <a:lnTo>
                  <a:pt x="0" y="0"/>
                </a:lnTo>
                <a:close/>
              </a:path>
            </a:pathLst>
          </a:custGeom>
          <a:blipFill>
            <a:blip r:embed="rId5"/>
            <a:stretch>
              <a:fillRect l="0" t="0" r="0" b="0"/>
            </a:stretch>
          </a:blipFill>
        </p:spPr>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830357" y="-902150"/>
            <a:ext cx="6173053" cy="2601942"/>
          </a:xfrm>
          <a:custGeom>
            <a:avLst/>
            <a:gdLst/>
            <a:ahLst/>
            <a:cxnLst/>
            <a:rect r="r" b="b" t="t" l="l"/>
            <a:pathLst>
              <a:path h="2601942" w="6173053">
                <a:moveTo>
                  <a:pt x="0" y="0"/>
                </a:moveTo>
                <a:lnTo>
                  <a:pt x="6173052" y="0"/>
                </a:lnTo>
                <a:lnTo>
                  <a:pt x="6173052" y="2601941"/>
                </a:lnTo>
                <a:lnTo>
                  <a:pt x="0" y="2601941"/>
                </a:lnTo>
                <a:lnTo>
                  <a:pt x="0" y="0"/>
                </a:lnTo>
                <a:close/>
              </a:path>
            </a:pathLst>
          </a:custGeom>
          <a:blipFill>
            <a:blip r:embed="rId2"/>
            <a:stretch>
              <a:fillRect l="0" t="0" r="0" b="0"/>
            </a:stretch>
          </a:blipFill>
        </p:spPr>
      </p:sp>
      <p:sp>
        <p:nvSpPr>
          <p:cNvPr name="Freeform 3" id="3"/>
          <p:cNvSpPr/>
          <p:nvPr/>
        </p:nvSpPr>
        <p:spPr>
          <a:xfrm flipH="false" flipV="false" rot="0">
            <a:off x="1411447" y="1344715"/>
            <a:ext cx="15847853" cy="7597570"/>
          </a:xfrm>
          <a:custGeom>
            <a:avLst/>
            <a:gdLst/>
            <a:ahLst/>
            <a:cxnLst/>
            <a:rect r="r" b="b" t="t" l="l"/>
            <a:pathLst>
              <a:path h="7597570" w="15847853">
                <a:moveTo>
                  <a:pt x="0" y="0"/>
                </a:moveTo>
                <a:lnTo>
                  <a:pt x="15847853" y="0"/>
                </a:lnTo>
                <a:lnTo>
                  <a:pt x="15847853" y="7597570"/>
                </a:lnTo>
                <a:lnTo>
                  <a:pt x="0" y="7597570"/>
                </a:lnTo>
                <a:lnTo>
                  <a:pt x="0" y="0"/>
                </a:lnTo>
                <a:close/>
              </a:path>
            </a:pathLst>
          </a:custGeom>
          <a:blipFill>
            <a:blip r:embed="rId3"/>
            <a:stretch>
              <a:fillRect l="0" t="0" r="0" b="0"/>
            </a:stretch>
          </a:blipFill>
        </p:spPr>
      </p:sp>
      <p:sp>
        <p:nvSpPr>
          <p:cNvPr name="Freeform 4" id="4"/>
          <p:cNvSpPr/>
          <p:nvPr/>
        </p:nvSpPr>
        <p:spPr>
          <a:xfrm flipH="false" flipV="false" rot="3091052">
            <a:off x="-1684467" y="5508041"/>
            <a:ext cx="6638823" cy="5976180"/>
          </a:xfrm>
          <a:custGeom>
            <a:avLst/>
            <a:gdLst/>
            <a:ahLst/>
            <a:cxnLst/>
            <a:rect r="r" b="b" t="t" l="l"/>
            <a:pathLst>
              <a:path h="5976180" w="6638823">
                <a:moveTo>
                  <a:pt x="0" y="0"/>
                </a:moveTo>
                <a:lnTo>
                  <a:pt x="6638824" y="0"/>
                </a:lnTo>
                <a:lnTo>
                  <a:pt x="6638824" y="5976180"/>
                </a:lnTo>
                <a:lnTo>
                  <a:pt x="0" y="5976180"/>
                </a:lnTo>
                <a:lnTo>
                  <a:pt x="0" y="0"/>
                </a:lnTo>
                <a:close/>
              </a:path>
            </a:pathLst>
          </a:custGeom>
          <a:blipFill>
            <a:blip r:embed="rId4"/>
            <a:stretch>
              <a:fillRect l="0" t="0" r="0" b="0"/>
            </a:stretch>
          </a:blipFill>
        </p:spPr>
      </p:sp>
      <p:sp>
        <p:nvSpPr>
          <p:cNvPr name="Freeform 5" id="5"/>
          <p:cNvSpPr/>
          <p:nvPr/>
        </p:nvSpPr>
        <p:spPr>
          <a:xfrm flipH="false" flipV="false" rot="0">
            <a:off x="16043220" y="141717"/>
            <a:ext cx="1216080" cy="1216080"/>
          </a:xfrm>
          <a:custGeom>
            <a:avLst/>
            <a:gdLst/>
            <a:ahLst/>
            <a:cxnLst/>
            <a:rect r="r" b="b" t="t" l="l"/>
            <a:pathLst>
              <a:path h="1216080" w="1216080">
                <a:moveTo>
                  <a:pt x="0" y="0"/>
                </a:moveTo>
                <a:lnTo>
                  <a:pt x="1216080" y="0"/>
                </a:lnTo>
                <a:lnTo>
                  <a:pt x="1216080" y="1216080"/>
                </a:lnTo>
                <a:lnTo>
                  <a:pt x="0" y="1216080"/>
                </a:lnTo>
                <a:lnTo>
                  <a:pt x="0" y="0"/>
                </a:lnTo>
                <a:close/>
              </a:path>
            </a:pathLst>
          </a:custGeom>
          <a:blipFill>
            <a:blip r:embed="rId5"/>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31FA8">
                <a:alpha val="100000"/>
              </a:srgbClr>
            </a:gs>
            <a:gs pos="50000">
              <a:srgbClr val="5527F5">
                <a:alpha val="100000"/>
              </a:srgbClr>
            </a:gs>
            <a:gs pos="100000">
              <a:srgbClr val="9B60EB">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AutoShape 2" id="2"/>
          <p:cNvSpPr/>
          <p:nvPr/>
        </p:nvSpPr>
        <p:spPr>
          <a:xfrm flipV="true">
            <a:off x="1578768" y="6036768"/>
            <a:ext cx="6920742" cy="19050"/>
          </a:xfrm>
          <a:prstGeom prst="line">
            <a:avLst/>
          </a:prstGeom>
          <a:ln cap="flat" w="38100">
            <a:solidFill>
              <a:srgbClr val="FFFFFF"/>
            </a:solidFill>
            <a:prstDash val="solid"/>
            <a:headEnd type="none" len="sm" w="sm"/>
            <a:tailEnd type="none" len="sm" w="sm"/>
          </a:ln>
        </p:spPr>
      </p:sp>
      <p:sp>
        <p:nvSpPr>
          <p:cNvPr name="Freeform 3" id="3"/>
          <p:cNvSpPr/>
          <p:nvPr/>
        </p:nvSpPr>
        <p:spPr>
          <a:xfrm flipH="false" flipV="false" rot="0">
            <a:off x="9632122" y="1329911"/>
            <a:ext cx="7627178" cy="7627178"/>
          </a:xfrm>
          <a:custGeom>
            <a:avLst/>
            <a:gdLst/>
            <a:ahLst/>
            <a:cxnLst/>
            <a:rect r="r" b="b" t="t" l="l"/>
            <a:pathLst>
              <a:path h="7627178" w="7627178">
                <a:moveTo>
                  <a:pt x="0" y="0"/>
                </a:moveTo>
                <a:lnTo>
                  <a:pt x="7627178" y="0"/>
                </a:lnTo>
                <a:lnTo>
                  <a:pt x="7627178" y="7627178"/>
                </a:lnTo>
                <a:lnTo>
                  <a:pt x="0" y="7627178"/>
                </a:lnTo>
                <a:lnTo>
                  <a:pt x="0" y="0"/>
                </a:lnTo>
                <a:close/>
              </a:path>
            </a:pathLst>
          </a:custGeom>
          <a:blipFill>
            <a:blip r:embed="rId2"/>
            <a:stretch>
              <a:fillRect l="0" t="0" r="0" b="0"/>
            </a:stretch>
          </a:blipFill>
          <a:ln cap="sq">
            <a:noFill/>
            <a:prstDash val="solid"/>
            <a:miter/>
          </a:ln>
        </p:spPr>
      </p:sp>
      <p:sp>
        <p:nvSpPr>
          <p:cNvPr name="TextBox 4" id="4"/>
          <p:cNvSpPr txBox="true"/>
          <p:nvPr/>
        </p:nvSpPr>
        <p:spPr>
          <a:xfrm rot="0">
            <a:off x="1256862" y="2475264"/>
            <a:ext cx="7242648" cy="1509102"/>
          </a:xfrm>
          <a:prstGeom prst="rect">
            <a:avLst/>
          </a:prstGeom>
        </p:spPr>
        <p:txBody>
          <a:bodyPr anchor="t" rtlCol="false" tIns="0" lIns="0" bIns="0" rIns="0">
            <a:spAutoFit/>
          </a:bodyPr>
          <a:lstStyle/>
          <a:p>
            <a:pPr algn="ctr" marL="0" indent="0" lvl="0">
              <a:lnSpc>
                <a:spcPts val="10150"/>
              </a:lnSpc>
              <a:spcBef>
                <a:spcPct val="0"/>
              </a:spcBef>
            </a:pPr>
            <a:r>
              <a:rPr lang="en-US" sz="14097">
                <a:solidFill>
                  <a:srgbClr val="6866E1"/>
                </a:solidFill>
                <a:latin typeface="Computer Says No"/>
              </a:rPr>
              <a:t>INTRODUCTION</a:t>
            </a:r>
          </a:p>
        </p:txBody>
      </p:sp>
      <p:sp>
        <p:nvSpPr>
          <p:cNvPr name="TextBox 5" id="5"/>
          <p:cNvSpPr txBox="true"/>
          <p:nvPr/>
        </p:nvSpPr>
        <p:spPr>
          <a:xfrm rot="0">
            <a:off x="1578720" y="3705710"/>
            <a:ext cx="7565280" cy="1823385"/>
          </a:xfrm>
          <a:prstGeom prst="rect">
            <a:avLst/>
          </a:prstGeom>
        </p:spPr>
        <p:txBody>
          <a:bodyPr anchor="t" rtlCol="false" tIns="0" lIns="0" bIns="0" rIns="0">
            <a:spAutoFit/>
          </a:bodyPr>
          <a:lstStyle/>
          <a:p>
            <a:pPr algn="just">
              <a:lnSpc>
                <a:spcPts val="2923"/>
              </a:lnSpc>
            </a:pPr>
            <a:r>
              <a:rPr lang="en-US" sz="2088">
                <a:solidFill>
                  <a:srgbClr val="FFFFFF"/>
                </a:solidFill>
                <a:latin typeface="Poppins Light"/>
              </a:rPr>
              <a:t>Google is a multinational technology company that specializes in internet-related products and services. It was founded in September 1998 by Larry Page and Sergey Brin while they were Ph.D. students at Stanford University.</a:t>
            </a:r>
          </a:p>
        </p:txBody>
      </p:sp>
      <p:sp>
        <p:nvSpPr>
          <p:cNvPr name="TextBox 6" id="6"/>
          <p:cNvSpPr txBox="true"/>
          <p:nvPr/>
        </p:nvSpPr>
        <p:spPr>
          <a:xfrm rot="0">
            <a:off x="1578720" y="6474918"/>
            <a:ext cx="4832640" cy="502078"/>
          </a:xfrm>
          <a:prstGeom prst="rect">
            <a:avLst/>
          </a:prstGeom>
        </p:spPr>
        <p:txBody>
          <a:bodyPr anchor="t" rtlCol="false" tIns="0" lIns="0" bIns="0" rIns="0">
            <a:spAutoFit/>
          </a:bodyPr>
          <a:lstStyle/>
          <a:p>
            <a:pPr>
              <a:lnSpc>
                <a:spcPts val="3826"/>
              </a:lnSpc>
            </a:pPr>
            <a:r>
              <a:rPr lang="en-US" sz="2733">
                <a:solidFill>
                  <a:srgbClr val="FFFFFF"/>
                </a:solidFill>
                <a:latin typeface="Poppins Medium"/>
              </a:rPr>
              <a:t>What is Google known for?</a:t>
            </a:r>
          </a:p>
        </p:txBody>
      </p:sp>
      <p:sp>
        <p:nvSpPr>
          <p:cNvPr name="TextBox 7" id="7"/>
          <p:cNvSpPr txBox="true"/>
          <p:nvPr/>
        </p:nvSpPr>
        <p:spPr>
          <a:xfrm rot="0">
            <a:off x="1578772" y="7185120"/>
            <a:ext cx="8322211" cy="1461435"/>
          </a:xfrm>
          <a:prstGeom prst="rect">
            <a:avLst/>
          </a:prstGeom>
        </p:spPr>
        <p:txBody>
          <a:bodyPr anchor="t" rtlCol="false" tIns="0" lIns="0" bIns="0" rIns="0">
            <a:spAutoFit/>
          </a:bodyPr>
          <a:lstStyle/>
          <a:p>
            <a:pPr algn="just">
              <a:lnSpc>
                <a:spcPts val="2923"/>
              </a:lnSpc>
            </a:pPr>
            <a:r>
              <a:rPr lang="en-US" sz="2088">
                <a:solidFill>
                  <a:srgbClr val="FFFFFF"/>
                </a:solidFill>
                <a:latin typeface="Poppins Light"/>
              </a:rPr>
              <a:t>Google is most famous for its search engine, which is one of the most widely used in the world. Google Search allows users to search for information on the internet using keywords and provides highly relevant search results.</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3609694" y="1457325"/>
            <a:ext cx="11068611" cy="1034793"/>
          </a:xfrm>
          <a:prstGeom prst="rect">
            <a:avLst/>
          </a:prstGeom>
        </p:spPr>
        <p:txBody>
          <a:bodyPr anchor="t" rtlCol="false" tIns="0" lIns="0" bIns="0" rIns="0">
            <a:spAutoFit/>
          </a:bodyPr>
          <a:lstStyle/>
          <a:p>
            <a:pPr algn="ctr" marL="0" indent="0" lvl="0">
              <a:lnSpc>
                <a:spcPts val="6934"/>
              </a:lnSpc>
              <a:spcBef>
                <a:spcPct val="0"/>
              </a:spcBef>
            </a:pPr>
            <a:r>
              <a:rPr lang="en-US" sz="9631">
                <a:solidFill>
                  <a:srgbClr val="6866E1"/>
                </a:solidFill>
                <a:latin typeface="Computer Says No"/>
              </a:rPr>
              <a:t>FUTURE SCOPE OF AI IN GOOGLE</a:t>
            </a:r>
          </a:p>
        </p:txBody>
      </p:sp>
      <p:sp>
        <p:nvSpPr>
          <p:cNvPr name="TextBox 3" id="3"/>
          <p:cNvSpPr txBox="true"/>
          <p:nvPr/>
        </p:nvSpPr>
        <p:spPr>
          <a:xfrm rot="0">
            <a:off x="1028700" y="3549268"/>
            <a:ext cx="16230600" cy="3580285"/>
          </a:xfrm>
          <a:prstGeom prst="rect">
            <a:avLst/>
          </a:prstGeom>
        </p:spPr>
        <p:txBody>
          <a:bodyPr anchor="t" rtlCol="false" tIns="0" lIns="0" bIns="0" rIns="0">
            <a:spAutoFit/>
          </a:bodyPr>
          <a:lstStyle/>
          <a:p>
            <a:pPr algn="just" marL="756042" indent="-378021" lvl="1">
              <a:lnSpc>
                <a:spcPts val="5672"/>
              </a:lnSpc>
              <a:buFont typeface="Arial"/>
              <a:buChar char="•"/>
            </a:pPr>
            <a:r>
              <a:rPr lang="en-US" sz="3501">
                <a:solidFill>
                  <a:srgbClr val="FFFFFF"/>
                </a:solidFill>
                <a:latin typeface="Poppins Light"/>
              </a:rPr>
              <a:t>Improving Language Understanding and Processing</a:t>
            </a:r>
          </a:p>
          <a:p>
            <a:pPr algn="just" marL="756042" indent="-378021" lvl="1">
              <a:lnSpc>
                <a:spcPts val="5672"/>
              </a:lnSpc>
              <a:buFont typeface="Arial"/>
              <a:buChar char="•"/>
            </a:pPr>
            <a:r>
              <a:rPr lang="en-US" sz="3501">
                <a:solidFill>
                  <a:srgbClr val="FFFFFF"/>
                </a:solidFill>
                <a:latin typeface="Poppins Light"/>
              </a:rPr>
              <a:t>Personalizing User Experiences</a:t>
            </a:r>
          </a:p>
          <a:p>
            <a:pPr algn="just" marL="756042" indent="-378021" lvl="1">
              <a:lnSpc>
                <a:spcPts val="5672"/>
              </a:lnSpc>
              <a:buFont typeface="Arial"/>
              <a:buChar char="•"/>
            </a:pPr>
            <a:r>
              <a:rPr lang="en-US" sz="3501">
                <a:solidFill>
                  <a:srgbClr val="FFFFFF"/>
                </a:solidFill>
                <a:latin typeface="Poppins Light"/>
              </a:rPr>
              <a:t>Augmenting Human Productivity</a:t>
            </a:r>
          </a:p>
          <a:p>
            <a:pPr algn="just" marL="756042" indent="-378021" lvl="1">
              <a:lnSpc>
                <a:spcPts val="5672"/>
              </a:lnSpc>
              <a:buFont typeface="Arial"/>
              <a:buChar char="•"/>
            </a:pPr>
            <a:r>
              <a:rPr lang="en-US" sz="3501">
                <a:solidFill>
                  <a:srgbClr val="FFFFFF"/>
                </a:solidFill>
                <a:latin typeface="Poppins Light"/>
              </a:rPr>
              <a:t>Expanding Cloud-based AI Services</a:t>
            </a:r>
          </a:p>
          <a:p>
            <a:pPr algn="just" marL="756042" indent="-378021" lvl="1">
              <a:lnSpc>
                <a:spcPts val="5672"/>
              </a:lnSpc>
              <a:buFont typeface="Arial"/>
              <a:buChar char="•"/>
            </a:pPr>
            <a:r>
              <a:rPr lang="en-US" sz="3501">
                <a:solidFill>
                  <a:srgbClr val="FFFFFF"/>
                </a:solidFill>
                <a:latin typeface="Poppins Light"/>
              </a:rPr>
              <a:t>Advancing Research and Innovation</a:t>
            </a:r>
          </a:p>
        </p:txBody>
      </p:sp>
      <p:sp>
        <p:nvSpPr>
          <p:cNvPr name="Freeform 4" id="4"/>
          <p:cNvSpPr/>
          <p:nvPr/>
        </p:nvSpPr>
        <p:spPr>
          <a:xfrm flipH="false" flipV="false" rot="0">
            <a:off x="14135996" y="-2163135"/>
            <a:ext cx="6613789" cy="5640759"/>
          </a:xfrm>
          <a:custGeom>
            <a:avLst/>
            <a:gdLst/>
            <a:ahLst/>
            <a:cxnLst/>
            <a:rect r="r" b="b" t="t" l="l"/>
            <a:pathLst>
              <a:path h="5640759" w="6613789">
                <a:moveTo>
                  <a:pt x="0" y="0"/>
                </a:moveTo>
                <a:lnTo>
                  <a:pt x="6613790" y="0"/>
                </a:lnTo>
                <a:lnTo>
                  <a:pt x="6613790" y="5640759"/>
                </a:lnTo>
                <a:lnTo>
                  <a:pt x="0" y="5640759"/>
                </a:lnTo>
                <a:lnTo>
                  <a:pt x="0" y="0"/>
                </a:lnTo>
                <a:close/>
              </a:path>
            </a:pathLst>
          </a:custGeom>
          <a:blipFill>
            <a:blip r:embed="rId2"/>
            <a:stretch>
              <a:fillRect l="0" t="0" r="0" b="0"/>
            </a:stretch>
          </a:blipFill>
        </p:spPr>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3609694" y="1294273"/>
            <a:ext cx="11068611" cy="1034793"/>
          </a:xfrm>
          <a:prstGeom prst="rect">
            <a:avLst/>
          </a:prstGeom>
        </p:spPr>
        <p:txBody>
          <a:bodyPr anchor="t" rtlCol="false" tIns="0" lIns="0" bIns="0" rIns="0">
            <a:spAutoFit/>
          </a:bodyPr>
          <a:lstStyle/>
          <a:p>
            <a:pPr algn="ctr" marL="0" indent="0" lvl="0">
              <a:lnSpc>
                <a:spcPts val="6934"/>
              </a:lnSpc>
              <a:spcBef>
                <a:spcPct val="0"/>
              </a:spcBef>
            </a:pPr>
            <a:r>
              <a:rPr lang="en-US" sz="9631">
                <a:solidFill>
                  <a:srgbClr val="6866E1"/>
                </a:solidFill>
                <a:latin typeface="Computer Says No"/>
              </a:rPr>
              <a:t>CONCLUSION</a:t>
            </a:r>
          </a:p>
        </p:txBody>
      </p:sp>
      <p:sp>
        <p:nvSpPr>
          <p:cNvPr name="TextBox 3" id="3"/>
          <p:cNvSpPr txBox="true"/>
          <p:nvPr/>
        </p:nvSpPr>
        <p:spPr>
          <a:xfrm rot="0">
            <a:off x="1028700" y="2258332"/>
            <a:ext cx="16230600" cy="7175907"/>
          </a:xfrm>
          <a:prstGeom prst="rect">
            <a:avLst/>
          </a:prstGeom>
        </p:spPr>
        <p:txBody>
          <a:bodyPr anchor="t" rtlCol="false" tIns="0" lIns="0" bIns="0" rIns="0">
            <a:spAutoFit/>
          </a:bodyPr>
          <a:lstStyle/>
          <a:p>
            <a:pPr algn="just" marL="756042" indent="-378021" lvl="1">
              <a:lnSpc>
                <a:spcPts val="5672"/>
              </a:lnSpc>
              <a:buFont typeface="Arial"/>
              <a:buChar char="•"/>
            </a:pPr>
            <a:r>
              <a:rPr lang="en-US" sz="3501">
                <a:solidFill>
                  <a:srgbClr val="FFFFFF"/>
                </a:solidFill>
                <a:latin typeface="Poppins Light"/>
              </a:rPr>
              <a:t>AI and ML have transformed Google's products and services in various ways.</a:t>
            </a:r>
          </a:p>
          <a:p>
            <a:pPr algn="just" marL="756042" indent="-378021" lvl="1">
              <a:lnSpc>
                <a:spcPts val="5672"/>
              </a:lnSpc>
              <a:buFont typeface="Arial"/>
              <a:buChar char="•"/>
            </a:pPr>
            <a:r>
              <a:rPr lang="en-US" sz="3501">
                <a:solidFill>
                  <a:srgbClr val="FFFFFF"/>
                </a:solidFill>
                <a:latin typeface="Poppins Light"/>
              </a:rPr>
              <a:t>Google is continuously investing in AI and ML research and development.</a:t>
            </a:r>
          </a:p>
          <a:p>
            <a:pPr algn="just" marL="756042" indent="-378021" lvl="1">
              <a:lnSpc>
                <a:spcPts val="5672"/>
              </a:lnSpc>
              <a:buFont typeface="Arial"/>
              <a:buChar char="•"/>
            </a:pPr>
            <a:r>
              <a:rPr lang="en-US" sz="3501">
                <a:solidFill>
                  <a:srgbClr val="FFFFFF"/>
                </a:solidFill>
                <a:latin typeface="Poppins Light"/>
              </a:rPr>
              <a:t>AI and ML are enhancing search capabilities, personalizing user experiences, and augmenting human productivity.</a:t>
            </a:r>
          </a:p>
          <a:p>
            <a:pPr algn="just" marL="756042" indent="-378021" lvl="1">
              <a:lnSpc>
                <a:spcPts val="5672"/>
              </a:lnSpc>
              <a:buFont typeface="Arial"/>
              <a:buChar char="•"/>
            </a:pPr>
            <a:r>
              <a:rPr lang="en-US" sz="3501">
                <a:solidFill>
                  <a:srgbClr val="FFFFFF"/>
                </a:solidFill>
                <a:latin typeface="Poppins Light"/>
              </a:rPr>
              <a:t>Google is expanding its cloud-based AI services and exploring new applications of these technologies.</a:t>
            </a:r>
          </a:p>
          <a:p>
            <a:pPr algn="just" marL="756042" indent="-378021" lvl="1">
              <a:lnSpc>
                <a:spcPts val="5672"/>
              </a:lnSpc>
              <a:buFont typeface="Arial"/>
              <a:buChar char="•"/>
            </a:pPr>
            <a:r>
              <a:rPr lang="en-US" sz="3501">
                <a:solidFill>
                  <a:srgbClr val="FFFFFF"/>
                </a:solidFill>
                <a:latin typeface="Poppins Light"/>
              </a:rPr>
              <a:t>Google is committed to using AI and ML to solve real-world problems and shape the future of technology.</a:t>
            </a:r>
          </a:p>
        </p:txBody>
      </p:sp>
      <p:sp>
        <p:nvSpPr>
          <p:cNvPr name="Freeform 4" id="4"/>
          <p:cNvSpPr/>
          <p:nvPr/>
        </p:nvSpPr>
        <p:spPr>
          <a:xfrm flipH="false" flipV="false" rot="1825457">
            <a:off x="-1911821" y="9152427"/>
            <a:ext cx="9971383" cy="4202938"/>
          </a:xfrm>
          <a:custGeom>
            <a:avLst/>
            <a:gdLst/>
            <a:ahLst/>
            <a:cxnLst/>
            <a:rect r="r" b="b" t="t" l="l"/>
            <a:pathLst>
              <a:path h="4202938" w="9971383">
                <a:moveTo>
                  <a:pt x="0" y="0"/>
                </a:moveTo>
                <a:lnTo>
                  <a:pt x="9971384" y="0"/>
                </a:lnTo>
                <a:lnTo>
                  <a:pt x="9971384" y="4202938"/>
                </a:lnTo>
                <a:lnTo>
                  <a:pt x="0" y="4202938"/>
                </a:lnTo>
                <a:lnTo>
                  <a:pt x="0" y="0"/>
                </a:lnTo>
                <a:close/>
              </a:path>
            </a:pathLst>
          </a:custGeom>
          <a:blipFill>
            <a:blip r:embed="rId2"/>
            <a:stretch>
              <a:fillRect l="0" t="0" r="0" b="0"/>
            </a:stretch>
          </a:blipFill>
        </p:spPr>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AutoShape 2" id="2"/>
          <p:cNvSpPr/>
          <p:nvPr/>
        </p:nvSpPr>
        <p:spPr>
          <a:xfrm>
            <a:off x="5764344" y="5958420"/>
            <a:ext cx="0" cy="5145633"/>
          </a:xfrm>
          <a:prstGeom prst="line">
            <a:avLst/>
          </a:prstGeom>
          <a:ln cap="flat" w="38100">
            <a:solidFill>
              <a:srgbClr val="FFFFFF"/>
            </a:solidFill>
            <a:prstDash val="solid"/>
            <a:headEnd type="none" len="sm" w="sm"/>
            <a:tailEnd type="none" len="sm" w="sm"/>
          </a:ln>
        </p:spPr>
      </p:sp>
      <p:sp>
        <p:nvSpPr>
          <p:cNvPr name="AutoShape 3" id="3"/>
          <p:cNvSpPr/>
          <p:nvPr/>
        </p:nvSpPr>
        <p:spPr>
          <a:xfrm>
            <a:off x="5802444" y="-2572817"/>
            <a:ext cx="0" cy="5145633"/>
          </a:xfrm>
          <a:prstGeom prst="line">
            <a:avLst/>
          </a:prstGeom>
          <a:ln cap="flat" w="38100">
            <a:solidFill>
              <a:srgbClr val="FFFFFF"/>
            </a:solidFill>
            <a:prstDash val="solid"/>
            <a:headEnd type="none" len="sm" w="sm"/>
            <a:tailEnd type="none" len="sm" w="sm"/>
          </a:ln>
        </p:spPr>
      </p:sp>
      <p:sp>
        <p:nvSpPr>
          <p:cNvPr name="Freeform 4" id="4"/>
          <p:cNvSpPr/>
          <p:nvPr/>
        </p:nvSpPr>
        <p:spPr>
          <a:xfrm flipH="false" flipV="false" rot="0">
            <a:off x="10208092" y="-3588763"/>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2"/>
            <a:stretch>
              <a:fillRect l="0" t="0" r="0" b="0"/>
            </a:stretch>
          </a:blipFill>
        </p:spPr>
      </p:sp>
      <p:sp>
        <p:nvSpPr>
          <p:cNvPr name="Freeform 5" id="5"/>
          <p:cNvSpPr/>
          <p:nvPr/>
        </p:nvSpPr>
        <p:spPr>
          <a:xfrm flipH="false" flipV="false" rot="0">
            <a:off x="-1995996" y="5507733"/>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2"/>
            <a:stretch>
              <a:fillRect l="0" t="0" r="0" b="0"/>
            </a:stretch>
          </a:blipFill>
        </p:spPr>
      </p:sp>
      <p:sp>
        <p:nvSpPr>
          <p:cNvPr name="TextBox 6" id="6"/>
          <p:cNvSpPr txBox="true"/>
          <p:nvPr/>
        </p:nvSpPr>
        <p:spPr>
          <a:xfrm rot="0">
            <a:off x="1619702" y="2582224"/>
            <a:ext cx="7747874" cy="3236382"/>
          </a:xfrm>
          <a:prstGeom prst="rect">
            <a:avLst/>
          </a:prstGeom>
        </p:spPr>
        <p:txBody>
          <a:bodyPr anchor="t" rtlCol="false" tIns="0" lIns="0" bIns="0" rIns="0">
            <a:spAutoFit/>
          </a:bodyPr>
          <a:lstStyle/>
          <a:p>
            <a:pPr algn="ctr" marL="0" indent="0" lvl="0">
              <a:lnSpc>
                <a:spcPts val="26366"/>
              </a:lnSpc>
            </a:pPr>
            <a:r>
              <a:rPr lang="en-US" sz="18833">
                <a:solidFill>
                  <a:srgbClr val="6866E1"/>
                </a:solidFill>
                <a:latin typeface="Computer Says No"/>
              </a:rPr>
              <a:t>THANK YOU!</a:t>
            </a:r>
          </a:p>
        </p:txBody>
      </p:sp>
      <p:sp>
        <p:nvSpPr>
          <p:cNvPr name="Freeform 7" id="7"/>
          <p:cNvSpPr/>
          <p:nvPr/>
        </p:nvSpPr>
        <p:spPr>
          <a:xfrm flipH="false" flipV="false" rot="0">
            <a:off x="9144000" y="1550639"/>
            <a:ext cx="8001878" cy="8071895"/>
          </a:xfrm>
          <a:custGeom>
            <a:avLst/>
            <a:gdLst/>
            <a:ahLst/>
            <a:cxnLst/>
            <a:rect r="r" b="b" t="t" l="l"/>
            <a:pathLst>
              <a:path h="8071895" w="8001878">
                <a:moveTo>
                  <a:pt x="0" y="0"/>
                </a:moveTo>
                <a:lnTo>
                  <a:pt x="8001878" y="0"/>
                </a:lnTo>
                <a:lnTo>
                  <a:pt x="8001878" y="8071894"/>
                </a:lnTo>
                <a:lnTo>
                  <a:pt x="0" y="8071894"/>
                </a:lnTo>
                <a:lnTo>
                  <a:pt x="0" y="0"/>
                </a:lnTo>
                <a:close/>
              </a:path>
            </a:pathLst>
          </a:custGeom>
          <a:blipFill>
            <a:blip r:embed="rId3"/>
            <a:stretch>
              <a:fillRect l="0" t="0" r="0" b="0"/>
            </a:stretch>
          </a:blipFill>
        </p:spPr>
      </p:sp>
      <p:sp>
        <p:nvSpPr>
          <p:cNvPr name="Freeform 8" id="8"/>
          <p:cNvSpPr/>
          <p:nvPr/>
        </p:nvSpPr>
        <p:spPr>
          <a:xfrm flipH="false" flipV="false" rot="0">
            <a:off x="-1995996" y="7317810"/>
            <a:ext cx="6049393" cy="5290528"/>
          </a:xfrm>
          <a:custGeom>
            <a:avLst/>
            <a:gdLst/>
            <a:ahLst/>
            <a:cxnLst/>
            <a:rect r="r" b="b" t="t" l="l"/>
            <a:pathLst>
              <a:path h="5290528" w="6049393">
                <a:moveTo>
                  <a:pt x="0" y="0"/>
                </a:moveTo>
                <a:lnTo>
                  <a:pt x="6049392" y="0"/>
                </a:lnTo>
                <a:lnTo>
                  <a:pt x="6049392" y="5290527"/>
                </a:lnTo>
                <a:lnTo>
                  <a:pt x="0" y="5290527"/>
                </a:lnTo>
                <a:lnTo>
                  <a:pt x="0" y="0"/>
                </a:lnTo>
                <a:close/>
              </a:path>
            </a:pathLst>
          </a:custGeom>
          <a:blipFill>
            <a:blip r:embed="rId4"/>
            <a:stretch>
              <a:fillRect l="0" t="0" r="0" b="0"/>
            </a:stretch>
          </a:blipFill>
        </p:spPr>
      </p:sp>
      <p:sp>
        <p:nvSpPr>
          <p:cNvPr name="Freeform 9" id="9"/>
          <p:cNvSpPr/>
          <p:nvPr/>
        </p:nvSpPr>
        <p:spPr>
          <a:xfrm flipH="false" flipV="false" rot="0">
            <a:off x="14771515" y="-3149182"/>
            <a:ext cx="6049393" cy="5290528"/>
          </a:xfrm>
          <a:custGeom>
            <a:avLst/>
            <a:gdLst/>
            <a:ahLst/>
            <a:cxnLst/>
            <a:rect r="r" b="b" t="t" l="l"/>
            <a:pathLst>
              <a:path h="5290528" w="6049393">
                <a:moveTo>
                  <a:pt x="0" y="0"/>
                </a:moveTo>
                <a:lnTo>
                  <a:pt x="6049392" y="0"/>
                </a:lnTo>
                <a:lnTo>
                  <a:pt x="6049392" y="5290527"/>
                </a:lnTo>
                <a:lnTo>
                  <a:pt x="0" y="5290527"/>
                </a:lnTo>
                <a:lnTo>
                  <a:pt x="0" y="0"/>
                </a:lnTo>
                <a:close/>
              </a:path>
            </a:pathLst>
          </a:custGeom>
          <a:blipFill>
            <a:blip r:embed="rId4"/>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0" y="2345821"/>
            <a:ext cx="6988487" cy="5595357"/>
          </a:xfrm>
          <a:custGeom>
            <a:avLst/>
            <a:gdLst/>
            <a:ahLst/>
            <a:cxnLst/>
            <a:rect r="r" b="b" t="t" l="l"/>
            <a:pathLst>
              <a:path h="5595357" w="6988487">
                <a:moveTo>
                  <a:pt x="0" y="0"/>
                </a:moveTo>
                <a:lnTo>
                  <a:pt x="6988487" y="0"/>
                </a:lnTo>
                <a:lnTo>
                  <a:pt x="6988487" y="5595358"/>
                </a:lnTo>
                <a:lnTo>
                  <a:pt x="0" y="5595358"/>
                </a:lnTo>
                <a:lnTo>
                  <a:pt x="0" y="0"/>
                </a:lnTo>
                <a:close/>
              </a:path>
            </a:pathLst>
          </a:custGeom>
          <a:blipFill>
            <a:blip r:embed="rId2"/>
            <a:stretch>
              <a:fillRect l="0" t="0" r="0" b="0"/>
            </a:stretch>
          </a:blipFill>
        </p:spPr>
      </p:sp>
      <p:sp>
        <p:nvSpPr>
          <p:cNvPr name="Freeform 3" id="3"/>
          <p:cNvSpPr/>
          <p:nvPr/>
        </p:nvSpPr>
        <p:spPr>
          <a:xfrm flipH="false" flipV="false" rot="0">
            <a:off x="14135996" y="-2163135"/>
            <a:ext cx="6613789" cy="5640759"/>
          </a:xfrm>
          <a:custGeom>
            <a:avLst/>
            <a:gdLst/>
            <a:ahLst/>
            <a:cxnLst/>
            <a:rect r="r" b="b" t="t" l="l"/>
            <a:pathLst>
              <a:path h="5640759" w="6613789">
                <a:moveTo>
                  <a:pt x="0" y="0"/>
                </a:moveTo>
                <a:lnTo>
                  <a:pt x="6613790" y="0"/>
                </a:lnTo>
                <a:lnTo>
                  <a:pt x="6613790" y="5640759"/>
                </a:lnTo>
                <a:lnTo>
                  <a:pt x="0" y="5640759"/>
                </a:lnTo>
                <a:lnTo>
                  <a:pt x="0" y="0"/>
                </a:lnTo>
                <a:close/>
              </a:path>
            </a:pathLst>
          </a:custGeom>
          <a:blipFill>
            <a:blip r:embed="rId3"/>
            <a:stretch>
              <a:fillRect l="0" t="0" r="0" b="0"/>
            </a:stretch>
          </a:blipFill>
        </p:spPr>
      </p:sp>
      <p:sp>
        <p:nvSpPr>
          <p:cNvPr name="TextBox 4" id="4"/>
          <p:cNvSpPr txBox="true"/>
          <p:nvPr/>
        </p:nvSpPr>
        <p:spPr>
          <a:xfrm rot="0">
            <a:off x="3708740" y="1162069"/>
            <a:ext cx="11536156" cy="1230699"/>
          </a:xfrm>
          <a:prstGeom prst="rect">
            <a:avLst/>
          </a:prstGeom>
        </p:spPr>
        <p:txBody>
          <a:bodyPr anchor="t" rtlCol="false" tIns="0" lIns="0" bIns="0" rIns="0">
            <a:spAutoFit/>
          </a:bodyPr>
          <a:lstStyle/>
          <a:p>
            <a:pPr marL="0" indent="0" lvl="0">
              <a:lnSpc>
                <a:spcPts val="8235"/>
              </a:lnSpc>
              <a:spcBef>
                <a:spcPct val="0"/>
              </a:spcBef>
            </a:pPr>
            <a:r>
              <a:rPr lang="en-US" sz="11438">
                <a:solidFill>
                  <a:srgbClr val="6866E1"/>
                </a:solidFill>
                <a:latin typeface="Computer Says No"/>
              </a:rPr>
              <a:t>GOOGLE PRODUCTS USING AI</a:t>
            </a:r>
          </a:p>
        </p:txBody>
      </p:sp>
      <p:grpSp>
        <p:nvGrpSpPr>
          <p:cNvPr name="Group 5" id="5"/>
          <p:cNvGrpSpPr/>
          <p:nvPr/>
        </p:nvGrpSpPr>
        <p:grpSpPr>
          <a:xfrm rot="0">
            <a:off x="6988487" y="2741519"/>
            <a:ext cx="3619354" cy="922794"/>
            <a:chOff x="0" y="0"/>
            <a:chExt cx="702863" cy="179203"/>
          </a:xfrm>
        </p:grpSpPr>
        <p:sp>
          <p:nvSpPr>
            <p:cNvPr name="Freeform 6" id="6"/>
            <p:cNvSpPr/>
            <p:nvPr/>
          </p:nvSpPr>
          <p:spPr>
            <a:xfrm flipH="false" flipV="false" rot="0">
              <a:off x="0" y="0"/>
              <a:ext cx="702863" cy="179203"/>
            </a:xfrm>
            <a:custGeom>
              <a:avLst/>
              <a:gdLst/>
              <a:ahLst/>
              <a:cxnLst/>
              <a:rect r="r" b="b" t="t" l="l"/>
              <a:pathLst>
                <a:path h="179203" w="702863">
                  <a:moveTo>
                    <a:pt x="0" y="0"/>
                  </a:moveTo>
                  <a:lnTo>
                    <a:pt x="702863" y="0"/>
                  </a:lnTo>
                  <a:lnTo>
                    <a:pt x="702863" y="179203"/>
                  </a:lnTo>
                  <a:lnTo>
                    <a:pt x="0" y="179203"/>
                  </a:lnTo>
                  <a:close/>
                </a:path>
              </a:pathLst>
            </a:custGeom>
            <a:solidFill>
              <a:srgbClr val="000000">
                <a:alpha val="0"/>
              </a:srgbClr>
            </a:solidFill>
            <a:ln w="19050" cap="sq">
              <a:solidFill>
                <a:srgbClr val="FFFFFF"/>
              </a:solidFill>
              <a:prstDash val="solid"/>
              <a:miter/>
            </a:ln>
          </p:spPr>
        </p:sp>
        <p:sp>
          <p:nvSpPr>
            <p:cNvPr name="TextBox 7" id="7"/>
            <p:cNvSpPr txBox="true"/>
            <p:nvPr/>
          </p:nvSpPr>
          <p:spPr>
            <a:xfrm>
              <a:off x="0" y="-123825"/>
              <a:ext cx="702863" cy="303028"/>
            </a:xfrm>
            <a:prstGeom prst="rect">
              <a:avLst/>
            </a:prstGeom>
          </p:spPr>
          <p:txBody>
            <a:bodyPr anchor="ctr" rtlCol="false" tIns="68897" lIns="68897" bIns="68897" rIns="68897"/>
            <a:lstStyle/>
            <a:p>
              <a:pPr algn="ctr" marL="0" indent="0" lvl="1">
                <a:lnSpc>
                  <a:spcPts val="4292"/>
                </a:lnSpc>
                <a:spcBef>
                  <a:spcPct val="0"/>
                </a:spcBef>
              </a:pPr>
              <a:r>
                <a:rPr lang="en-US" sz="2649" strike="noStrike" u="none">
                  <a:solidFill>
                    <a:srgbClr val="FFFFFF"/>
                  </a:solidFill>
                  <a:latin typeface="Poppins Bold"/>
                </a:rPr>
                <a:t>Search Engine</a:t>
              </a:r>
            </a:p>
          </p:txBody>
        </p:sp>
      </p:grpSp>
      <p:sp>
        <p:nvSpPr>
          <p:cNvPr name="TextBox 8" id="8"/>
          <p:cNvSpPr txBox="true"/>
          <p:nvPr/>
        </p:nvSpPr>
        <p:spPr>
          <a:xfrm rot="0">
            <a:off x="6988487" y="3908288"/>
            <a:ext cx="10650706" cy="1848389"/>
          </a:xfrm>
          <a:prstGeom prst="rect">
            <a:avLst/>
          </a:prstGeom>
        </p:spPr>
        <p:txBody>
          <a:bodyPr anchor="t" rtlCol="false" tIns="0" lIns="0" bIns="0" rIns="0">
            <a:spAutoFit/>
          </a:bodyPr>
          <a:lstStyle/>
          <a:p>
            <a:pPr algn="just">
              <a:lnSpc>
                <a:spcPts val="3744"/>
              </a:lnSpc>
            </a:pPr>
            <a:r>
              <a:rPr lang="en-US" sz="2311">
                <a:solidFill>
                  <a:srgbClr val="FFFFFF"/>
                </a:solidFill>
                <a:latin typeface="Poppins Light"/>
              </a:rPr>
              <a:t>AI in Google Search enhances results by ranking, understanding natural language queries, predicting user intent, providing featured snippets, personalizing content, and detecting spam, resulting in more accurate, relevant, and personalized search outcomes.</a:t>
            </a:r>
          </a:p>
        </p:txBody>
      </p:sp>
      <p:grpSp>
        <p:nvGrpSpPr>
          <p:cNvPr name="Group 9" id="9"/>
          <p:cNvGrpSpPr/>
          <p:nvPr/>
        </p:nvGrpSpPr>
        <p:grpSpPr>
          <a:xfrm rot="0">
            <a:off x="6988487" y="6741497"/>
            <a:ext cx="3619354" cy="799470"/>
            <a:chOff x="0" y="0"/>
            <a:chExt cx="702863" cy="155254"/>
          </a:xfrm>
        </p:grpSpPr>
        <p:sp>
          <p:nvSpPr>
            <p:cNvPr name="Freeform 10" id="10"/>
            <p:cNvSpPr/>
            <p:nvPr/>
          </p:nvSpPr>
          <p:spPr>
            <a:xfrm flipH="false" flipV="false" rot="0">
              <a:off x="0" y="0"/>
              <a:ext cx="702863" cy="155254"/>
            </a:xfrm>
            <a:custGeom>
              <a:avLst/>
              <a:gdLst/>
              <a:ahLst/>
              <a:cxnLst/>
              <a:rect r="r" b="b" t="t" l="l"/>
              <a:pathLst>
                <a:path h="155254" w="702863">
                  <a:moveTo>
                    <a:pt x="0" y="0"/>
                  </a:moveTo>
                  <a:lnTo>
                    <a:pt x="702863" y="0"/>
                  </a:lnTo>
                  <a:lnTo>
                    <a:pt x="702863" y="155254"/>
                  </a:lnTo>
                  <a:lnTo>
                    <a:pt x="0" y="155254"/>
                  </a:lnTo>
                  <a:close/>
                </a:path>
              </a:pathLst>
            </a:custGeom>
            <a:solidFill>
              <a:srgbClr val="000000">
                <a:alpha val="0"/>
              </a:srgbClr>
            </a:solidFill>
            <a:ln w="19050" cap="sq">
              <a:solidFill>
                <a:srgbClr val="FFFFFF"/>
              </a:solidFill>
              <a:prstDash val="solid"/>
              <a:miter/>
            </a:ln>
          </p:spPr>
        </p:sp>
        <p:sp>
          <p:nvSpPr>
            <p:cNvPr name="TextBox 11" id="11"/>
            <p:cNvSpPr txBox="true"/>
            <p:nvPr/>
          </p:nvSpPr>
          <p:spPr>
            <a:xfrm>
              <a:off x="0" y="-123825"/>
              <a:ext cx="702863" cy="279079"/>
            </a:xfrm>
            <a:prstGeom prst="rect">
              <a:avLst/>
            </a:prstGeom>
          </p:spPr>
          <p:txBody>
            <a:bodyPr anchor="ctr" rtlCol="false" tIns="68897" lIns="68897" bIns="68897" rIns="68897"/>
            <a:lstStyle/>
            <a:p>
              <a:pPr algn="ctr" marL="0" indent="0" lvl="1">
                <a:lnSpc>
                  <a:spcPts val="4292"/>
                </a:lnSpc>
                <a:spcBef>
                  <a:spcPct val="0"/>
                </a:spcBef>
              </a:pPr>
              <a:r>
                <a:rPr lang="en-US" sz="2649" strike="noStrike" u="none">
                  <a:solidFill>
                    <a:srgbClr val="FFFFFF"/>
                  </a:solidFill>
                  <a:latin typeface="Poppins Bold"/>
                </a:rPr>
                <a:t>Analytics</a:t>
              </a:r>
            </a:p>
          </p:txBody>
        </p:sp>
      </p:grpSp>
      <p:sp>
        <p:nvSpPr>
          <p:cNvPr name="TextBox 12" id="12"/>
          <p:cNvSpPr txBox="true"/>
          <p:nvPr/>
        </p:nvSpPr>
        <p:spPr>
          <a:xfrm rot="0">
            <a:off x="6988487" y="7824312"/>
            <a:ext cx="10650706" cy="1381735"/>
          </a:xfrm>
          <a:prstGeom prst="rect">
            <a:avLst/>
          </a:prstGeom>
        </p:spPr>
        <p:txBody>
          <a:bodyPr anchor="t" rtlCol="false" tIns="0" lIns="0" bIns="0" rIns="0">
            <a:spAutoFit/>
          </a:bodyPr>
          <a:lstStyle/>
          <a:p>
            <a:pPr algn="just">
              <a:lnSpc>
                <a:spcPts val="3742"/>
              </a:lnSpc>
            </a:pPr>
            <a:r>
              <a:rPr lang="en-US" sz="2310">
                <a:solidFill>
                  <a:srgbClr val="FFFFFF"/>
                </a:solidFill>
                <a:latin typeface="Poppins Light"/>
              </a:rPr>
              <a:t>Google Analytics utilizes AI to analyze website and app data, delivering insights into user behavior and content performance, enabling data-driven decision-making and optimizing online experiences.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4135996" y="-2163135"/>
            <a:ext cx="6613789" cy="5640759"/>
          </a:xfrm>
          <a:custGeom>
            <a:avLst/>
            <a:gdLst/>
            <a:ahLst/>
            <a:cxnLst/>
            <a:rect r="r" b="b" t="t" l="l"/>
            <a:pathLst>
              <a:path h="5640759" w="6613789">
                <a:moveTo>
                  <a:pt x="0" y="0"/>
                </a:moveTo>
                <a:lnTo>
                  <a:pt x="6613790" y="0"/>
                </a:lnTo>
                <a:lnTo>
                  <a:pt x="6613790" y="5640759"/>
                </a:lnTo>
                <a:lnTo>
                  <a:pt x="0" y="5640759"/>
                </a:lnTo>
                <a:lnTo>
                  <a:pt x="0" y="0"/>
                </a:lnTo>
                <a:close/>
              </a:path>
            </a:pathLst>
          </a:custGeom>
          <a:blipFill>
            <a:blip r:embed="rId2"/>
            <a:stretch>
              <a:fillRect l="0" t="0" r="0" b="0"/>
            </a:stretch>
          </a:blipFill>
        </p:spPr>
      </p:sp>
      <p:grpSp>
        <p:nvGrpSpPr>
          <p:cNvPr name="Group 3" id="3"/>
          <p:cNvGrpSpPr/>
          <p:nvPr/>
        </p:nvGrpSpPr>
        <p:grpSpPr>
          <a:xfrm rot="0">
            <a:off x="920531" y="5912915"/>
            <a:ext cx="2668682" cy="783508"/>
            <a:chOff x="0" y="0"/>
            <a:chExt cx="702863" cy="206356"/>
          </a:xfrm>
        </p:grpSpPr>
        <p:sp>
          <p:nvSpPr>
            <p:cNvPr name="Freeform 4" id="4"/>
            <p:cNvSpPr/>
            <p:nvPr/>
          </p:nvSpPr>
          <p:spPr>
            <a:xfrm flipH="false" flipV="false" rot="0">
              <a:off x="0" y="0"/>
              <a:ext cx="702863" cy="206356"/>
            </a:xfrm>
            <a:custGeom>
              <a:avLst/>
              <a:gdLst/>
              <a:ahLst/>
              <a:cxnLst/>
              <a:rect r="r" b="b" t="t" l="l"/>
              <a:pathLst>
                <a:path h="206356" w="702863">
                  <a:moveTo>
                    <a:pt x="0" y="0"/>
                  </a:moveTo>
                  <a:lnTo>
                    <a:pt x="702863" y="0"/>
                  </a:lnTo>
                  <a:lnTo>
                    <a:pt x="702863" y="206356"/>
                  </a:lnTo>
                  <a:lnTo>
                    <a:pt x="0" y="206356"/>
                  </a:lnTo>
                  <a:close/>
                </a:path>
              </a:pathLst>
            </a:custGeom>
            <a:solidFill>
              <a:srgbClr val="000000">
                <a:alpha val="0"/>
              </a:srgbClr>
            </a:solidFill>
            <a:ln w="19050" cap="sq">
              <a:solidFill>
                <a:srgbClr val="FFFFFF"/>
              </a:solidFill>
              <a:prstDash val="solid"/>
              <a:miter/>
            </a:ln>
          </p:spPr>
        </p:sp>
        <p:sp>
          <p:nvSpPr>
            <p:cNvPr name="TextBox 5" id="5"/>
            <p:cNvSpPr txBox="true"/>
            <p:nvPr/>
          </p:nvSpPr>
          <p:spPr>
            <a:xfrm>
              <a:off x="0" y="-133350"/>
              <a:ext cx="702863" cy="339706"/>
            </a:xfrm>
            <a:prstGeom prst="rect">
              <a:avLst/>
            </a:prstGeom>
          </p:spPr>
          <p:txBody>
            <a:bodyPr anchor="ctr" rtlCol="false" tIns="50800" lIns="50800" bIns="50800" rIns="50800"/>
            <a:lstStyle/>
            <a:p>
              <a:pPr algn="ctr" marL="0" indent="0" lvl="1">
                <a:lnSpc>
                  <a:spcPts val="4354"/>
                </a:lnSpc>
                <a:spcBef>
                  <a:spcPct val="0"/>
                </a:spcBef>
              </a:pPr>
              <a:r>
                <a:rPr lang="en-US" sz="2688">
                  <a:solidFill>
                    <a:srgbClr val="FFFFFF"/>
                  </a:solidFill>
                  <a:latin typeface="Poppins Bold"/>
                </a:rPr>
                <a:t>Google Lens</a:t>
              </a:r>
            </a:p>
          </p:txBody>
        </p:sp>
      </p:grpSp>
      <p:sp>
        <p:nvSpPr>
          <p:cNvPr name="TextBox 6" id="6"/>
          <p:cNvSpPr txBox="true"/>
          <p:nvPr/>
        </p:nvSpPr>
        <p:spPr>
          <a:xfrm rot="0">
            <a:off x="920531" y="7122938"/>
            <a:ext cx="7744986" cy="2280196"/>
          </a:xfrm>
          <a:prstGeom prst="rect">
            <a:avLst/>
          </a:prstGeom>
        </p:spPr>
        <p:txBody>
          <a:bodyPr anchor="t" rtlCol="false" tIns="0" lIns="0" bIns="0" rIns="0">
            <a:spAutoFit/>
          </a:bodyPr>
          <a:lstStyle/>
          <a:p>
            <a:pPr algn="just">
              <a:lnSpc>
                <a:spcPts val="3647"/>
              </a:lnSpc>
            </a:pPr>
            <a:r>
              <a:rPr lang="en-US" sz="2251">
                <a:solidFill>
                  <a:srgbClr val="FFFFFF"/>
                </a:solidFill>
                <a:latin typeface="Poppins Light"/>
              </a:rPr>
              <a:t>Google Lens utilizes AI to analyze images and provide information about objects, text, and landmarks. It offers real-time recognition and augmented reality capabilities, enhancing visual search and information retrieval.</a:t>
            </a:r>
          </a:p>
        </p:txBody>
      </p:sp>
      <p:grpSp>
        <p:nvGrpSpPr>
          <p:cNvPr name="Group 7" id="7"/>
          <p:cNvGrpSpPr/>
          <p:nvPr/>
        </p:nvGrpSpPr>
        <p:grpSpPr>
          <a:xfrm rot="0">
            <a:off x="9697905" y="1504702"/>
            <a:ext cx="2668682" cy="783508"/>
            <a:chOff x="0" y="0"/>
            <a:chExt cx="702863" cy="206356"/>
          </a:xfrm>
        </p:grpSpPr>
        <p:sp>
          <p:nvSpPr>
            <p:cNvPr name="Freeform 8" id="8"/>
            <p:cNvSpPr/>
            <p:nvPr/>
          </p:nvSpPr>
          <p:spPr>
            <a:xfrm flipH="false" flipV="false" rot="0">
              <a:off x="0" y="0"/>
              <a:ext cx="702863" cy="206356"/>
            </a:xfrm>
            <a:custGeom>
              <a:avLst/>
              <a:gdLst/>
              <a:ahLst/>
              <a:cxnLst/>
              <a:rect r="r" b="b" t="t" l="l"/>
              <a:pathLst>
                <a:path h="206356" w="702863">
                  <a:moveTo>
                    <a:pt x="0" y="0"/>
                  </a:moveTo>
                  <a:lnTo>
                    <a:pt x="702863" y="0"/>
                  </a:lnTo>
                  <a:lnTo>
                    <a:pt x="702863" y="206356"/>
                  </a:lnTo>
                  <a:lnTo>
                    <a:pt x="0" y="206356"/>
                  </a:lnTo>
                  <a:close/>
                </a:path>
              </a:pathLst>
            </a:custGeom>
            <a:solidFill>
              <a:srgbClr val="000000">
                <a:alpha val="0"/>
              </a:srgbClr>
            </a:solidFill>
            <a:ln w="19050" cap="sq">
              <a:solidFill>
                <a:srgbClr val="FFFFFF"/>
              </a:solidFill>
              <a:prstDash val="solid"/>
              <a:miter/>
            </a:ln>
          </p:spPr>
        </p:sp>
        <p:sp>
          <p:nvSpPr>
            <p:cNvPr name="TextBox 9" id="9"/>
            <p:cNvSpPr txBox="true"/>
            <p:nvPr/>
          </p:nvSpPr>
          <p:spPr>
            <a:xfrm>
              <a:off x="0" y="-133350"/>
              <a:ext cx="702863" cy="339706"/>
            </a:xfrm>
            <a:prstGeom prst="rect">
              <a:avLst/>
            </a:prstGeom>
          </p:spPr>
          <p:txBody>
            <a:bodyPr anchor="ctr" rtlCol="false" tIns="50800" lIns="50800" bIns="50800" rIns="50800"/>
            <a:lstStyle/>
            <a:p>
              <a:pPr algn="ctr" marL="0" indent="0" lvl="1">
                <a:lnSpc>
                  <a:spcPts val="4354"/>
                </a:lnSpc>
                <a:spcBef>
                  <a:spcPct val="0"/>
                </a:spcBef>
              </a:pPr>
              <a:r>
                <a:rPr lang="en-US" sz="2688" strike="noStrike" u="none">
                  <a:solidFill>
                    <a:srgbClr val="FFFFFF"/>
                  </a:solidFill>
                  <a:latin typeface="Poppins Bold"/>
                </a:rPr>
                <a:t>Google News</a:t>
              </a:r>
            </a:p>
          </p:txBody>
        </p:sp>
      </p:grpSp>
      <p:sp>
        <p:nvSpPr>
          <p:cNvPr name="TextBox 10" id="10"/>
          <p:cNvSpPr txBox="true"/>
          <p:nvPr/>
        </p:nvSpPr>
        <p:spPr>
          <a:xfrm rot="0">
            <a:off x="9697905" y="2863304"/>
            <a:ext cx="7744986" cy="1822996"/>
          </a:xfrm>
          <a:prstGeom prst="rect">
            <a:avLst/>
          </a:prstGeom>
        </p:spPr>
        <p:txBody>
          <a:bodyPr anchor="t" rtlCol="false" tIns="0" lIns="0" bIns="0" rIns="0">
            <a:spAutoFit/>
          </a:bodyPr>
          <a:lstStyle/>
          <a:p>
            <a:pPr algn="just">
              <a:lnSpc>
                <a:spcPts val="3647"/>
              </a:lnSpc>
            </a:pPr>
            <a:r>
              <a:rPr lang="en-US" sz="2251">
                <a:solidFill>
                  <a:srgbClr val="FFFFFF"/>
                </a:solidFill>
                <a:latin typeface="Poppins Light"/>
              </a:rPr>
              <a:t>Google News uses AI to curate and personalize news content for users. It analyzes user preferences and behavior to deliver relevant news articles, improving the news consumption experience.</a:t>
            </a:r>
          </a:p>
        </p:txBody>
      </p:sp>
      <p:grpSp>
        <p:nvGrpSpPr>
          <p:cNvPr name="Group 11" id="11"/>
          <p:cNvGrpSpPr/>
          <p:nvPr/>
        </p:nvGrpSpPr>
        <p:grpSpPr>
          <a:xfrm rot="0">
            <a:off x="920531" y="1504702"/>
            <a:ext cx="2668682" cy="783508"/>
            <a:chOff x="0" y="0"/>
            <a:chExt cx="702863" cy="206356"/>
          </a:xfrm>
        </p:grpSpPr>
        <p:sp>
          <p:nvSpPr>
            <p:cNvPr name="Freeform 12" id="12"/>
            <p:cNvSpPr/>
            <p:nvPr/>
          </p:nvSpPr>
          <p:spPr>
            <a:xfrm flipH="false" flipV="false" rot="0">
              <a:off x="0" y="0"/>
              <a:ext cx="702863" cy="206356"/>
            </a:xfrm>
            <a:custGeom>
              <a:avLst/>
              <a:gdLst/>
              <a:ahLst/>
              <a:cxnLst/>
              <a:rect r="r" b="b" t="t" l="l"/>
              <a:pathLst>
                <a:path h="206356" w="702863">
                  <a:moveTo>
                    <a:pt x="0" y="0"/>
                  </a:moveTo>
                  <a:lnTo>
                    <a:pt x="702863" y="0"/>
                  </a:lnTo>
                  <a:lnTo>
                    <a:pt x="702863" y="206356"/>
                  </a:lnTo>
                  <a:lnTo>
                    <a:pt x="0" y="206356"/>
                  </a:lnTo>
                  <a:close/>
                </a:path>
              </a:pathLst>
            </a:custGeom>
            <a:solidFill>
              <a:srgbClr val="000000">
                <a:alpha val="0"/>
              </a:srgbClr>
            </a:solidFill>
            <a:ln w="19050" cap="sq">
              <a:solidFill>
                <a:srgbClr val="FFFFFF"/>
              </a:solidFill>
              <a:prstDash val="solid"/>
              <a:miter/>
            </a:ln>
          </p:spPr>
        </p:sp>
        <p:sp>
          <p:nvSpPr>
            <p:cNvPr name="TextBox 13" id="13"/>
            <p:cNvSpPr txBox="true"/>
            <p:nvPr/>
          </p:nvSpPr>
          <p:spPr>
            <a:xfrm>
              <a:off x="0" y="-133350"/>
              <a:ext cx="702863" cy="339706"/>
            </a:xfrm>
            <a:prstGeom prst="rect">
              <a:avLst/>
            </a:prstGeom>
          </p:spPr>
          <p:txBody>
            <a:bodyPr anchor="ctr" rtlCol="false" tIns="50800" lIns="50800" bIns="50800" rIns="50800"/>
            <a:lstStyle/>
            <a:p>
              <a:pPr algn="ctr" marL="0" indent="0" lvl="1">
                <a:lnSpc>
                  <a:spcPts val="4354"/>
                </a:lnSpc>
                <a:spcBef>
                  <a:spcPct val="0"/>
                </a:spcBef>
              </a:pPr>
              <a:r>
                <a:rPr lang="en-US" sz="2688">
                  <a:solidFill>
                    <a:srgbClr val="FFFFFF"/>
                  </a:solidFill>
                  <a:latin typeface="Poppins Bold"/>
                </a:rPr>
                <a:t>Assistant</a:t>
              </a:r>
            </a:p>
          </p:txBody>
        </p:sp>
      </p:grpSp>
      <p:sp>
        <p:nvSpPr>
          <p:cNvPr name="TextBox 14" id="14"/>
          <p:cNvSpPr txBox="true"/>
          <p:nvPr/>
        </p:nvSpPr>
        <p:spPr>
          <a:xfrm rot="0">
            <a:off x="866446" y="2863304"/>
            <a:ext cx="7853155" cy="2280196"/>
          </a:xfrm>
          <a:prstGeom prst="rect">
            <a:avLst/>
          </a:prstGeom>
        </p:spPr>
        <p:txBody>
          <a:bodyPr anchor="t" rtlCol="false" tIns="0" lIns="0" bIns="0" rIns="0">
            <a:spAutoFit/>
          </a:bodyPr>
          <a:lstStyle/>
          <a:p>
            <a:pPr algn="just">
              <a:lnSpc>
                <a:spcPts val="3647"/>
              </a:lnSpc>
            </a:pPr>
            <a:r>
              <a:rPr lang="en-US" sz="2251">
                <a:solidFill>
                  <a:srgbClr val="FFFFFF"/>
                </a:solidFill>
                <a:latin typeface="Poppins Light"/>
              </a:rPr>
              <a:t>Google Assistant leverages AI to understand voice commands, answer questions, control smart devices, and provide personalized assistance. It uses natural language processing and machine learning to enhance user interactions.</a:t>
            </a:r>
          </a:p>
        </p:txBody>
      </p:sp>
      <p:grpSp>
        <p:nvGrpSpPr>
          <p:cNvPr name="Group 15" id="15"/>
          <p:cNvGrpSpPr/>
          <p:nvPr/>
        </p:nvGrpSpPr>
        <p:grpSpPr>
          <a:xfrm rot="0">
            <a:off x="9697905" y="5912915"/>
            <a:ext cx="2668682" cy="783508"/>
            <a:chOff x="0" y="0"/>
            <a:chExt cx="702863" cy="206356"/>
          </a:xfrm>
        </p:grpSpPr>
        <p:sp>
          <p:nvSpPr>
            <p:cNvPr name="Freeform 16" id="16"/>
            <p:cNvSpPr/>
            <p:nvPr/>
          </p:nvSpPr>
          <p:spPr>
            <a:xfrm flipH="false" flipV="false" rot="0">
              <a:off x="0" y="0"/>
              <a:ext cx="702863" cy="206356"/>
            </a:xfrm>
            <a:custGeom>
              <a:avLst/>
              <a:gdLst/>
              <a:ahLst/>
              <a:cxnLst/>
              <a:rect r="r" b="b" t="t" l="l"/>
              <a:pathLst>
                <a:path h="206356" w="702863">
                  <a:moveTo>
                    <a:pt x="0" y="0"/>
                  </a:moveTo>
                  <a:lnTo>
                    <a:pt x="702863" y="0"/>
                  </a:lnTo>
                  <a:lnTo>
                    <a:pt x="702863" y="206356"/>
                  </a:lnTo>
                  <a:lnTo>
                    <a:pt x="0" y="206356"/>
                  </a:lnTo>
                  <a:close/>
                </a:path>
              </a:pathLst>
            </a:custGeom>
            <a:solidFill>
              <a:srgbClr val="000000">
                <a:alpha val="0"/>
              </a:srgbClr>
            </a:solidFill>
            <a:ln w="19050" cap="sq">
              <a:solidFill>
                <a:srgbClr val="FFFFFF"/>
              </a:solidFill>
              <a:prstDash val="solid"/>
              <a:miter/>
            </a:ln>
          </p:spPr>
        </p:sp>
        <p:sp>
          <p:nvSpPr>
            <p:cNvPr name="TextBox 17" id="17"/>
            <p:cNvSpPr txBox="true"/>
            <p:nvPr/>
          </p:nvSpPr>
          <p:spPr>
            <a:xfrm>
              <a:off x="0" y="-133350"/>
              <a:ext cx="702863" cy="339706"/>
            </a:xfrm>
            <a:prstGeom prst="rect">
              <a:avLst/>
            </a:prstGeom>
          </p:spPr>
          <p:txBody>
            <a:bodyPr anchor="ctr" rtlCol="false" tIns="50800" lIns="50800" bIns="50800" rIns="50800"/>
            <a:lstStyle/>
            <a:p>
              <a:pPr algn="ctr" marL="0" indent="0" lvl="1">
                <a:lnSpc>
                  <a:spcPts val="4354"/>
                </a:lnSpc>
                <a:spcBef>
                  <a:spcPct val="0"/>
                </a:spcBef>
              </a:pPr>
              <a:r>
                <a:rPr lang="en-US" sz="2688" strike="noStrike" u="none">
                  <a:solidFill>
                    <a:srgbClr val="FFFFFF"/>
                  </a:solidFill>
                  <a:latin typeface="Poppins Bold"/>
                </a:rPr>
                <a:t>Tensorflow</a:t>
              </a:r>
            </a:p>
          </p:txBody>
        </p:sp>
      </p:grpSp>
      <p:sp>
        <p:nvSpPr>
          <p:cNvPr name="TextBox 18" id="18"/>
          <p:cNvSpPr txBox="true"/>
          <p:nvPr/>
        </p:nvSpPr>
        <p:spPr>
          <a:xfrm rot="0">
            <a:off x="9697905" y="7122938"/>
            <a:ext cx="7744986" cy="1822996"/>
          </a:xfrm>
          <a:prstGeom prst="rect">
            <a:avLst/>
          </a:prstGeom>
        </p:spPr>
        <p:txBody>
          <a:bodyPr anchor="t" rtlCol="false" tIns="0" lIns="0" bIns="0" rIns="0">
            <a:spAutoFit/>
          </a:bodyPr>
          <a:lstStyle/>
          <a:p>
            <a:pPr algn="just">
              <a:lnSpc>
                <a:spcPts val="3647"/>
              </a:lnSpc>
            </a:pPr>
            <a:r>
              <a:rPr lang="en-US" sz="2251">
                <a:solidFill>
                  <a:srgbClr val="FFFFFF"/>
                </a:solidFill>
                <a:latin typeface="Poppins Light"/>
              </a:rPr>
              <a:t>TensorFlow is an open-source AI framework by Google. It simplifies the development, training, and deployment of machine learning models, aiding the implementation of deep learning and neural networks.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3916" r="0" b="-86898"/>
            </a:stretch>
          </a:blipFill>
        </p:spPr>
      </p:sp>
      <p:sp>
        <p:nvSpPr>
          <p:cNvPr name="Freeform 3" id="3"/>
          <p:cNvSpPr/>
          <p:nvPr/>
        </p:nvSpPr>
        <p:spPr>
          <a:xfrm flipH="false" flipV="false" rot="0">
            <a:off x="10571271" y="-3708211"/>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0">
            <a:off x="-5811039" y="4636180"/>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5" id="5"/>
          <p:cNvSpPr/>
          <p:nvPr/>
        </p:nvSpPr>
        <p:spPr>
          <a:xfrm flipH="false" flipV="false" rot="3091052">
            <a:off x="-1684467" y="5508041"/>
            <a:ext cx="6638823" cy="5976180"/>
          </a:xfrm>
          <a:custGeom>
            <a:avLst/>
            <a:gdLst/>
            <a:ahLst/>
            <a:cxnLst/>
            <a:rect r="r" b="b" t="t" l="l"/>
            <a:pathLst>
              <a:path h="5976180" w="6638823">
                <a:moveTo>
                  <a:pt x="0" y="0"/>
                </a:moveTo>
                <a:lnTo>
                  <a:pt x="6638824" y="0"/>
                </a:lnTo>
                <a:lnTo>
                  <a:pt x="6638824" y="5976180"/>
                </a:lnTo>
                <a:lnTo>
                  <a:pt x="0" y="5976180"/>
                </a:lnTo>
                <a:lnTo>
                  <a:pt x="0" y="0"/>
                </a:lnTo>
                <a:close/>
              </a:path>
            </a:pathLst>
          </a:custGeom>
          <a:blipFill>
            <a:blip r:embed="rId4"/>
            <a:stretch>
              <a:fillRect l="0" t="0" r="0" b="0"/>
            </a:stretch>
          </a:blipFill>
        </p:spPr>
      </p:sp>
      <p:grpSp>
        <p:nvGrpSpPr>
          <p:cNvPr name="Group 6" id="6"/>
          <p:cNvGrpSpPr/>
          <p:nvPr/>
        </p:nvGrpSpPr>
        <p:grpSpPr>
          <a:xfrm rot="0">
            <a:off x="2418699" y="3039963"/>
            <a:ext cx="3619354" cy="922794"/>
            <a:chOff x="0" y="0"/>
            <a:chExt cx="702863" cy="179203"/>
          </a:xfrm>
        </p:grpSpPr>
        <p:sp>
          <p:nvSpPr>
            <p:cNvPr name="Freeform 7" id="7"/>
            <p:cNvSpPr/>
            <p:nvPr/>
          </p:nvSpPr>
          <p:spPr>
            <a:xfrm flipH="false" flipV="false" rot="0">
              <a:off x="0" y="0"/>
              <a:ext cx="702863" cy="179203"/>
            </a:xfrm>
            <a:custGeom>
              <a:avLst/>
              <a:gdLst/>
              <a:ahLst/>
              <a:cxnLst/>
              <a:rect r="r" b="b" t="t" l="l"/>
              <a:pathLst>
                <a:path h="179203" w="702863">
                  <a:moveTo>
                    <a:pt x="0" y="0"/>
                  </a:moveTo>
                  <a:lnTo>
                    <a:pt x="702863" y="0"/>
                  </a:lnTo>
                  <a:lnTo>
                    <a:pt x="702863" y="179203"/>
                  </a:lnTo>
                  <a:lnTo>
                    <a:pt x="0" y="179203"/>
                  </a:lnTo>
                  <a:close/>
                </a:path>
              </a:pathLst>
            </a:custGeom>
            <a:solidFill>
              <a:srgbClr val="000000">
                <a:alpha val="0"/>
              </a:srgbClr>
            </a:solidFill>
            <a:ln w="19050" cap="sq">
              <a:solidFill>
                <a:srgbClr val="FFFFFF"/>
              </a:solidFill>
              <a:prstDash val="solid"/>
              <a:miter/>
            </a:ln>
          </p:spPr>
        </p:sp>
        <p:sp>
          <p:nvSpPr>
            <p:cNvPr name="TextBox 8" id="8"/>
            <p:cNvSpPr txBox="true"/>
            <p:nvPr/>
          </p:nvSpPr>
          <p:spPr>
            <a:xfrm>
              <a:off x="0" y="-123825"/>
              <a:ext cx="702863" cy="303028"/>
            </a:xfrm>
            <a:prstGeom prst="rect">
              <a:avLst/>
            </a:prstGeom>
          </p:spPr>
          <p:txBody>
            <a:bodyPr anchor="ctr" rtlCol="false" tIns="68897" lIns="68897" bIns="68897" rIns="68897"/>
            <a:lstStyle/>
            <a:p>
              <a:pPr algn="ctr" marL="0" indent="0" lvl="1">
                <a:lnSpc>
                  <a:spcPts val="4292"/>
                </a:lnSpc>
                <a:spcBef>
                  <a:spcPct val="0"/>
                </a:spcBef>
              </a:pPr>
              <a:r>
                <a:rPr lang="en-US" sz="2649">
                  <a:solidFill>
                    <a:srgbClr val="FFFFFF"/>
                  </a:solidFill>
                  <a:latin typeface="Poppins Bold"/>
                </a:rPr>
                <a:t>Rank Brain</a:t>
              </a:r>
            </a:p>
          </p:txBody>
        </p:sp>
      </p:grpSp>
      <p:grpSp>
        <p:nvGrpSpPr>
          <p:cNvPr name="Group 9" id="9"/>
          <p:cNvGrpSpPr/>
          <p:nvPr/>
        </p:nvGrpSpPr>
        <p:grpSpPr>
          <a:xfrm rot="0">
            <a:off x="2418699" y="6598046"/>
            <a:ext cx="3619354" cy="799470"/>
            <a:chOff x="0" y="0"/>
            <a:chExt cx="702863" cy="155254"/>
          </a:xfrm>
        </p:grpSpPr>
        <p:sp>
          <p:nvSpPr>
            <p:cNvPr name="Freeform 10" id="10"/>
            <p:cNvSpPr/>
            <p:nvPr/>
          </p:nvSpPr>
          <p:spPr>
            <a:xfrm flipH="false" flipV="false" rot="0">
              <a:off x="0" y="0"/>
              <a:ext cx="702863" cy="155254"/>
            </a:xfrm>
            <a:custGeom>
              <a:avLst/>
              <a:gdLst/>
              <a:ahLst/>
              <a:cxnLst/>
              <a:rect r="r" b="b" t="t" l="l"/>
              <a:pathLst>
                <a:path h="155254" w="702863">
                  <a:moveTo>
                    <a:pt x="0" y="0"/>
                  </a:moveTo>
                  <a:lnTo>
                    <a:pt x="702863" y="0"/>
                  </a:lnTo>
                  <a:lnTo>
                    <a:pt x="702863" y="155254"/>
                  </a:lnTo>
                  <a:lnTo>
                    <a:pt x="0" y="155254"/>
                  </a:lnTo>
                  <a:close/>
                </a:path>
              </a:pathLst>
            </a:custGeom>
            <a:solidFill>
              <a:srgbClr val="000000">
                <a:alpha val="0"/>
              </a:srgbClr>
            </a:solidFill>
            <a:ln w="19050" cap="sq">
              <a:solidFill>
                <a:srgbClr val="FFFFFF"/>
              </a:solidFill>
              <a:prstDash val="solid"/>
              <a:miter/>
            </a:ln>
          </p:spPr>
        </p:sp>
        <p:sp>
          <p:nvSpPr>
            <p:cNvPr name="TextBox 11" id="11"/>
            <p:cNvSpPr txBox="true"/>
            <p:nvPr/>
          </p:nvSpPr>
          <p:spPr>
            <a:xfrm>
              <a:off x="0" y="-123825"/>
              <a:ext cx="702863" cy="279079"/>
            </a:xfrm>
            <a:prstGeom prst="rect">
              <a:avLst/>
            </a:prstGeom>
          </p:spPr>
          <p:txBody>
            <a:bodyPr anchor="ctr" rtlCol="false" tIns="68897" lIns="68897" bIns="68897" rIns="68897"/>
            <a:lstStyle/>
            <a:p>
              <a:pPr algn="ctr" marL="0" indent="0" lvl="1">
                <a:lnSpc>
                  <a:spcPts val="4292"/>
                </a:lnSpc>
                <a:spcBef>
                  <a:spcPct val="0"/>
                </a:spcBef>
              </a:pPr>
              <a:r>
                <a:rPr lang="en-US" sz="2649">
                  <a:solidFill>
                    <a:srgbClr val="FFFFFF"/>
                  </a:solidFill>
                  <a:latin typeface="Poppins Bold"/>
                </a:rPr>
                <a:t>BERT</a:t>
              </a:r>
            </a:p>
          </p:txBody>
        </p:sp>
      </p:grpSp>
      <p:sp>
        <p:nvSpPr>
          <p:cNvPr name="TextBox 12" id="12"/>
          <p:cNvSpPr txBox="true"/>
          <p:nvPr/>
        </p:nvSpPr>
        <p:spPr>
          <a:xfrm rot="0">
            <a:off x="4338661" y="1717088"/>
            <a:ext cx="9610678" cy="1141900"/>
          </a:xfrm>
          <a:prstGeom prst="rect">
            <a:avLst/>
          </a:prstGeom>
        </p:spPr>
        <p:txBody>
          <a:bodyPr anchor="t" rtlCol="false" tIns="0" lIns="0" bIns="0" rIns="0">
            <a:spAutoFit/>
          </a:bodyPr>
          <a:lstStyle/>
          <a:p>
            <a:pPr algn="ctr" marL="0" indent="0" lvl="0">
              <a:lnSpc>
                <a:spcPts val="7693"/>
              </a:lnSpc>
              <a:spcBef>
                <a:spcPct val="0"/>
              </a:spcBef>
            </a:pPr>
            <a:r>
              <a:rPr lang="en-US" sz="10686">
                <a:solidFill>
                  <a:srgbClr val="6866E1"/>
                </a:solidFill>
                <a:latin typeface="Computer Says No"/>
              </a:rPr>
              <a:t>SEARCH ENGINE</a:t>
            </a:r>
          </a:p>
        </p:txBody>
      </p:sp>
      <p:sp>
        <p:nvSpPr>
          <p:cNvPr name="TextBox 13" id="13"/>
          <p:cNvSpPr txBox="true"/>
          <p:nvPr/>
        </p:nvSpPr>
        <p:spPr>
          <a:xfrm rot="0">
            <a:off x="2418699" y="4206732"/>
            <a:ext cx="14059976" cy="1381664"/>
          </a:xfrm>
          <a:prstGeom prst="rect">
            <a:avLst/>
          </a:prstGeom>
        </p:spPr>
        <p:txBody>
          <a:bodyPr anchor="t" rtlCol="false" tIns="0" lIns="0" bIns="0" rIns="0">
            <a:spAutoFit/>
          </a:bodyPr>
          <a:lstStyle/>
          <a:p>
            <a:pPr algn="just">
              <a:lnSpc>
                <a:spcPts val="3744"/>
              </a:lnSpc>
            </a:pPr>
            <a:r>
              <a:rPr lang="en-US" sz="2311">
                <a:solidFill>
                  <a:srgbClr val="FFFFFF"/>
                </a:solidFill>
                <a:latin typeface="Poppins Light"/>
              </a:rPr>
              <a:t>Introduced in 2015, RankBrain is an AI algorithm that plays a crucial role in ranking search results. It utilizes a deep neural network to analyze the context of search queries and identify factors that indicate relevance, such as synonyms, related concepts, and user intent.</a:t>
            </a:r>
          </a:p>
        </p:txBody>
      </p:sp>
      <p:sp>
        <p:nvSpPr>
          <p:cNvPr name="TextBox 14" id="14"/>
          <p:cNvSpPr txBox="true"/>
          <p:nvPr/>
        </p:nvSpPr>
        <p:spPr>
          <a:xfrm rot="0">
            <a:off x="2418699" y="7680861"/>
            <a:ext cx="14059976" cy="1381735"/>
          </a:xfrm>
          <a:prstGeom prst="rect">
            <a:avLst/>
          </a:prstGeom>
        </p:spPr>
        <p:txBody>
          <a:bodyPr anchor="t" rtlCol="false" tIns="0" lIns="0" bIns="0" rIns="0">
            <a:spAutoFit/>
          </a:bodyPr>
          <a:lstStyle/>
          <a:p>
            <a:pPr algn="just">
              <a:lnSpc>
                <a:spcPts val="3742"/>
              </a:lnSpc>
            </a:pPr>
            <a:r>
              <a:rPr lang="en-US" sz="2310">
                <a:solidFill>
                  <a:srgbClr val="FFFFFF"/>
                </a:solidFill>
                <a:latin typeface="Poppins Light"/>
              </a:rPr>
              <a:t>Bidirectional Encoder Representations from Transformers (BERT) is another AI-powered language model that enhances Google Search's understanding of natural language. It can better grasp the context of search terms, even if they are ambiguous or grammatically complex.</a:t>
            </a:r>
          </a:p>
        </p:txBody>
      </p:sp>
      <p:sp>
        <p:nvSpPr>
          <p:cNvPr name="Freeform 15" id="15"/>
          <p:cNvSpPr/>
          <p:nvPr/>
        </p:nvSpPr>
        <p:spPr>
          <a:xfrm flipH="false" flipV="false" rot="0">
            <a:off x="2418699" y="406589"/>
            <a:ext cx="2097334" cy="2097334"/>
          </a:xfrm>
          <a:custGeom>
            <a:avLst/>
            <a:gdLst/>
            <a:ahLst/>
            <a:cxnLst/>
            <a:rect r="r" b="b" t="t" l="l"/>
            <a:pathLst>
              <a:path h="2097334" w="2097334">
                <a:moveTo>
                  <a:pt x="0" y="0"/>
                </a:moveTo>
                <a:lnTo>
                  <a:pt x="2097334" y="0"/>
                </a:lnTo>
                <a:lnTo>
                  <a:pt x="2097334" y="2097333"/>
                </a:lnTo>
                <a:lnTo>
                  <a:pt x="0" y="2097333"/>
                </a:lnTo>
                <a:lnTo>
                  <a:pt x="0" y="0"/>
                </a:lnTo>
                <a:close/>
              </a:path>
            </a:pathLst>
          </a:custGeom>
          <a:blipFill>
            <a:blip r:embed="rId5"/>
            <a:stretch>
              <a:fillRect l="0" t="0" r="0" b="0"/>
            </a:stretch>
          </a:blipFill>
          <a:ln cap="sq">
            <a:noFill/>
            <a:prstDash val="solid"/>
            <a:miter/>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4771515" y="-3149182"/>
            <a:ext cx="6049393" cy="5290528"/>
          </a:xfrm>
          <a:custGeom>
            <a:avLst/>
            <a:gdLst/>
            <a:ahLst/>
            <a:cxnLst/>
            <a:rect r="r" b="b" t="t" l="l"/>
            <a:pathLst>
              <a:path h="5290528" w="6049393">
                <a:moveTo>
                  <a:pt x="0" y="0"/>
                </a:moveTo>
                <a:lnTo>
                  <a:pt x="6049392" y="0"/>
                </a:lnTo>
                <a:lnTo>
                  <a:pt x="6049392" y="5290527"/>
                </a:lnTo>
                <a:lnTo>
                  <a:pt x="0" y="5290527"/>
                </a:lnTo>
                <a:lnTo>
                  <a:pt x="0" y="0"/>
                </a:lnTo>
                <a:close/>
              </a:path>
            </a:pathLst>
          </a:custGeom>
          <a:blipFill>
            <a:blip r:embed="rId2"/>
            <a:stretch>
              <a:fillRect l="0" t="0" r="0" b="0"/>
            </a:stretch>
          </a:blipFill>
        </p:spPr>
      </p:sp>
      <p:grpSp>
        <p:nvGrpSpPr>
          <p:cNvPr name="Group 3" id="3"/>
          <p:cNvGrpSpPr/>
          <p:nvPr/>
        </p:nvGrpSpPr>
        <p:grpSpPr>
          <a:xfrm rot="0">
            <a:off x="2418699" y="1359470"/>
            <a:ext cx="3782406" cy="922794"/>
            <a:chOff x="0" y="0"/>
            <a:chExt cx="734527" cy="179203"/>
          </a:xfrm>
        </p:grpSpPr>
        <p:sp>
          <p:nvSpPr>
            <p:cNvPr name="Freeform 4" id="4"/>
            <p:cNvSpPr/>
            <p:nvPr/>
          </p:nvSpPr>
          <p:spPr>
            <a:xfrm flipH="false" flipV="false" rot="0">
              <a:off x="0" y="0"/>
              <a:ext cx="734527" cy="179203"/>
            </a:xfrm>
            <a:custGeom>
              <a:avLst/>
              <a:gdLst/>
              <a:ahLst/>
              <a:cxnLst/>
              <a:rect r="r" b="b" t="t" l="l"/>
              <a:pathLst>
                <a:path h="179203" w="734527">
                  <a:moveTo>
                    <a:pt x="0" y="0"/>
                  </a:moveTo>
                  <a:lnTo>
                    <a:pt x="734527" y="0"/>
                  </a:lnTo>
                  <a:lnTo>
                    <a:pt x="734527" y="179203"/>
                  </a:lnTo>
                  <a:lnTo>
                    <a:pt x="0" y="179203"/>
                  </a:lnTo>
                  <a:close/>
                </a:path>
              </a:pathLst>
            </a:custGeom>
            <a:solidFill>
              <a:srgbClr val="000000">
                <a:alpha val="0"/>
              </a:srgbClr>
            </a:solidFill>
            <a:ln w="19050" cap="sq">
              <a:solidFill>
                <a:srgbClr val="FFFFFF"/>
              </a:solidFill>
              <a:prstDash val="solid"/>
              <a:miter/>
            </a:ln>
          </p:spPr>
        </p:sp>
        <p:sp>
          <p:nvSpPr>
            <p:cNvPr name="TextBox 5" id="5"/>
            <p:cNvSpPr txBox="true"/>
            <p:nvPr/>
          </p:nvSpPr>
          <p:spPr>
            <a:xfrm>
              <a:off x="0" y="-123825"/>
              <a:ext cx="734527" cy="303028"/>
            </a:xfrm>
            <a:prstGeom prst="rect">
              <a:avLst/>
            </a:prstGeom>
          </p:spPr>
          <p:txBody>
            <a:bodyPr anchor="ctr" rtlCol="false" tIns="68897" lIns="68897" bIns="68897" rIns="68897"/>
            <a:lstStyle/>
            <a:p>
              <a:pPr algn="ctr" marL="0" indent="0" lvl="1">
                <a:lnSpc>
                  <a:spcPts val="4292"/>
                </a:lnSpc>
                <a:spcBef>
                  <a:spcPct val="0"/>
                </a:spcBef>
              </a:pPr>
              <a:r>
                <a:rPr lang="en-US" sz="2649">
                  <a:solidFill>
                    <a:srgbClr val="FFFFFF"/>
                  </a:solidFill>
                  <a:latin typeface="Poppins Bold"/>
                </a:rPr>
                <a:t>Neural Matching</a:t>
              </a:r>
            </a:p>
          </p:txBody>
        </p:sp>
      </p:grpSp>
      <p:sp>
        <p:nvSpPr>
          <p:cNvPr name="TextBox 6" id="6"/>
          <p:cNvSpPr txBox="true"/>
          <p:nvPr/>
        </p:nvSpPr>
        <p:spPr>
          <a:xfrm rot="0">
            <a:off x="2418699" y="2526239"/>
            <a:ext cx="13659757" cy="1848389"/>
          </a:xfrm>
          <a:prstGeom prst="rect">
            <a:avLst/>
          </a:prstGeom>
        </p:spPr>
        <p:txBody>
          <a:bodyPr anchor="t" rtlCol="false" tIns="0" lIns="0" bIns="0" rIns="0">
            <a:spAutoFit/>
          </a:bodyPr>
          <a:lstStyle/>
          <a:p>
            <a:pPr algn="just">
              <a:lnSpc>
                <a:spcPts val="3744"/>
              </a:lnSpc>
            </a:pPr>
            <a:r>
              <a:rPr lang="en-US" sz="2311">
                <a:solidFill>
                  <a:srgbClr val="FFFFFF"/>
                </a:solidFill>
                <a:latin typeface="Poppins Light"/>
              </a:rPr>
              <a:t>Neural matching goes beyond keyword matching and utilizes neural networks to analyze the entire content of a webpage and the search query. This allows Google to identify deeper semantic connections and provide more relevant results.</a:t>
            </a:r>
          </a:p>
          <a:p>
            <a:pPr algn="just">
              <a:lnSpc>
                <a:spcPts val="3744"/>
              </a:lnSpc>
            </a:pPr>
          </a:p>
        </p:txBody>
      </p:sp>
      <p:grpSp>
        <p:nvGrpSpPr>
          <p:cNvPr name="Group 7" id="7"/>
          <p:cNvGrpSpPr/>
          <p:nvPr/>
        </p:nvGrpSpPr>
        <p:grpSpPr>
          <a:xfrm rot="0">
            <a:off x="2418699" y="4507979"/>
            <a:ext cx="3782406" cy="799470"/>
            <a:chOff x="0" y="0"/>
            <a:chExt cx="734527" cy="155254"/>
          </a:xfrm>
        </p:grpSpPr>
        <p:sp>
          <p:nvSpPr>
            <p:cNvPr name="Freeform 8" id="8"/>
            <p:cNvSpPr/>
            <p:nvPr/>
          </p:nvSpPr>
          <p:spPr>
            <a:xfrm flipH="false" flipV="false" rot="0">
              <a:off x="0" y="0"/>
              <a:ext cx="734527" cy="155254"/>
            </a:xfrm>
            <a:custGeom>
              <a:avLst/>
              <a:gdLst/>
              <a:ahLst/>
              <a:cxnLst/>
              <a:rect r="r" b="b" t="t" l="l"/>
              <a:pathLst>
                <a:path h="155254" w="734527">
                  <a:moveTo>
                    <a:pt x="0" y="0"/>
                  </a:moveTo>
                  <a:lnTo>
                    <a:pt x="734527" y="0"/>
                  </a:lnTo>
                  <a:lnTo>
                    <a:pt x="734527" y="155254"/>
                  </a:lnTo>
                  <a:lnTo>
                    <a:pt x="0" y="155254"/>
                  </a:lnTo>
                  <a:close/>
                </a:path>
              </a:pathLst>
            </a:custGeom>
            <a:solidFill>
              <a:srgbClr val="000000">
                <a:alpha val="0"/>
              </a:srgbClr>
            </a:solidFill>
            <a:ln w="19050" cap="sq">
              <a:solidFill>
                <a:srgbClr val="FFFFFF"/>
              </a:solidFill>
              <a:prstDash val="solid"/>
              <a:miter/>
            </a:ln>
          </p:spPr>
        </p:sp>
        <p:sp>
          <p:nvSpPr>
            <p:cNvPr name="TextBox 9" id="9"/>
            <p:cNvSpPr txBox="true"/>
            <p:nvPr/>
          </p:nvSpPr>
          <p:spPr>
            <a:xfrm>
              <a:off x="0" y="-123825"/>
              <a:ext cx="734527" cy="279079"/>
            </a:xfrm>
            <a:prstGeom prst="rect">
              <a:avLst/>
            </a:prstGeom>
          </p:spPr>
          <p:txBody>
            <a:bodyPr anchor="ctr" rtlCol="false" tIns="68897" lIns="68897" bIns="68897" rIns="68897"/>
            <a:lstStyle/>
            <a:p>
              <a:pPr algn="ctr" marL="0" indent="0" lvl="1">
                <a:lnSpc>
                  <a:spcPts val="4292"/>
                </a:lnSpc>
                <a:spcBef>
                  <a:spcPct val="0"/>
                </a:spcBef>
              </a:pPr>
              <a:r>
                <a:rPr lang="en-US" sz="2649">
                  <a:solidFill>
                    <a:srgbClr val="FFFFFF"/>
                  </a:solidFill>
                  <a:latin typeface="Poppins Bold"/>
                </a:rPr>
                <a:t>Personalised Search</a:t>
              </a:r>
            </a:p>
          </p:txBody>
        </p:sp>
      </p:grpSp>
      <p:sp>
        <p:nvSpPr>
          <p:cNvPr name="TextBox 10" id="10"/>
          <p:cNvSpPr txBox="true"/>
          <p:nvPr/>
        </p:nvSpPr>
        <p:spPr>
          <a:xfrm rot="0">
            <a:off x="2418699" y="5319332"/>
            <a:ext cx="13659757" cy="1381735"/>
          </a:xfrm>
          <a:prstGeom prst="rect">
            <a:avLst/>
          </a:prstGeom>
        </p:spPr>
        <p:txBody>
          <a:bodyPr anchor="t" rtlCol="false" tIns="0" lIns="0" bIns="0" rIns="0">
            <a:spAutoFit/>
          </a:bodyPr>
          <a:lstStyle/>
          <a:p>
            <a:pPr algn="just">
              <a:lnSpc>
                <a:spcPts val="3742"/>
              </a:lnSpc>
            </a:pPr>
            <a:r>
              <a:rPr lang="en-US" sz="2310">
                <a:solidFill>
                  <a:srgbClr val="FFFFFF"/>
                </a:solidFill>
                <a:latin typeface="Poppins Light"/>
              </a:rPr>
              <a:t>Google Search utilizes user data, such as search history, location, and browsing habits, to personalize search results. This helps tailor the search experience to individual needs and interests.</a:t>
            </a:r>
          </a:p>
        </p:txBody>
      </p:sp>
      <p:grpSp>
        <p:nvGrpSpPr>
          <p:cNvPr name="Group 11" id="11"/>
          <p:cNvGrpSpPr/>
          <p:nvPr/>
        </p:nvGrpSpPr>
        <p:grpSpPr>
          <a:xfrm rot="0">
            <a:off x="2418699" y="7253516"/>
            <a:ext cx="3782406" cy="799470"/>
            <a:chOff x="0" y="0"/>
            <a:chExt cx="734527" cy="155254"/>
          </a:xfrm>
        </p:grpSpPr>
        <p:sp>
          <p:nvSpPr>
            <p:cNvPr name="Freeform 12" id="12"/>
            <p:cNvSpPr/>
            <p:nvPr/>
          </p:nvSpPr>
          <p:spPr>
            <a:xfrm flipH="false" flipV="false" rot="0">
              <a:off x="0" y="0"/>
              <a:ext cx="734527" cy="155254"/>
            </a:xfrm>
            <a:custGeom>
              <a:avLst/>
              <a:gdLst/>
              <a:ahLst/>
              <a:cxnLst/>
              <a:rect r="r" b="b" t="t" l="l"/>
              <a:pathLst>
                <a:path h="155254" w="734527">
                  <a:moveTo>
                    <a:pt x="0" y="0"/>
                  </a:moveTo>
                  <a:lnTo>
                    <a:pt x="734527" y="0"/>
                  </a:lnTo>
                  <a:lnTo>
                    <a:pt x="734527" y="155254"/>
                  </a:lnTo>
                  <a:lnTo>
                    <a:pt x="0" y="155254"/>
                  </a:lnTo>
                  <a:close/>
                </a:path>
              </a:pathLst>
            </a:custGeom>
            <a:solidFill>
              <a:srgbClr val="000000">
                <a:alpha val="0"/>
              </a:srgbClr>
            </a:solidFill>
            <a:ln w="19050" cap="sq">
              <a:solidFill>
                <a:srgbClr val="FFFFFF"/>
              </a:solidFill>
              <a:prstDash val="solid"/>
              <a:miter/>
            </a:ln>
          </p:spPr>
        </p:sp>
        <p:sp>
          <p:nvSpPr>
            <p:cNvPr name="TextBox 13" id="13"/>
            <p:cNvSpPr txBox="true"/>
            <p:nvPr/>
          </p:nvSpPr>
          <p:spPr>
            <a:xfrm>
              <a:off x="0" y="-123825"/>
              <a:ext cx="734527" cy="279079"/>
            </a:xfrm>
            <a:prstGeom prst="rect">
              <a:avLst/>
            </a:prstGeom>
          </p:spPr>
          <p:txBody>
            <a:bodyPr anchor="ctr" rtlCol="false" tIns="68897" lIns="68897" bIns="68897" rIns="68897"/>
            <a:lstStyle/>
            <a:p>
              <a:pPr algn="ctr" marL="0" indent="0" lvl="1">
                <a:lnSpc>
                  <a:spcPts val="4292"/>
                </a:lnSpc>
                <a:spcBef>
                  <a:spcPct val="0"/>
                </a:spcBef>
              </a:pPr>
              <a:r>
                <a:rPr lang="en-US" sz="2649">
                  <a:solidFill>
                    <a:srgbClr val="FFFFFF"/>
                  </a:solidFill>
                  <a:latin typeface="Poppins Bold"/>
                </a:rPr>
                <a:t>Image Context</a:t>
              </a:r>
            </a:p>
          </p:txBody>
        </p:sp>
      </p:grpSp>
      <p:sp>
        <p:nvSpPr>
          <p:cNvPr name="TextBox 14" id="14"/>
          <p:cNvSpPr txBox="true"/>
          <p:nvPr/>
        </p:nvSpPr>
        <p:spPr>
          <a:xfrm rot="0">
            <a:off x="2418699" y="8064869"/>
            <a:ext cx="13659757" cy="915010"/>
          </a:xfrm>
          <a:prstGeom prst="rect">
            <a:avLst/>
          </a:prstGeom>
        </p:spPr>
        <p:txBody>
          <a:bodyPr anchor="t" rtlCol="false" tIns="0" lIns="0" bIns="0" rIns="0">
            <a:spAutoFit/>
          </a:bodyPr>
          <a:lstStyle/>
          <a:p>
            <a:pPr algn="just">
              <a:lnSpc>
                <a:spcPts val="3742"/>
              </a:lnSpc>
            </a:pPr>
            <a:r>
              <a:rPr lang="en-US" sz="2310">
                <a:solidFill>
                  <a:srgbClr val="FFFFFF"/>
                </a:solidFill>
                <a:latin typeface="Poppins Light"/>
              </a:rPr>
              <a:t>Google's AI algorithms can analyze the content of images, allowing users to find relevant images when performing image searches.</a:t>
            </a:r>
          </a:p>
        </p:txBody>
      </p:sp>
      <p:sp>
        <p:nvSpPr>
          <p:cNvPr name="Freeform 15" id="15"/>
          <p:cNvSpPr/>
          <p:nvPr/>
        </p:nvSpPr>
        <p:spPr>
          <a:xfrm flipH="false" flipV="false" rot="0">
            <a:off x="11519968" y="184930"/>
            <a:ext cx="2097334" cy="2097334"/>
          </a:xfrm>
          <a:custGeom>
            <a:avLst/>
            <a:gdLst/>
            <a:ahLst/>
            <a:cxnLst/>
            <a:rect r="r" b="b" t="t" l="l"/>
            <a:pathLst>
              <a:path h="2097334" w="2097334">
                <a:moveTo>
                  <a:pt x="0" y="0"/>
                </a:moveTo>
                <a:lnTo>
                  <a:pt x="2097333" y="0"/>
                </a:lnTo>
                <a:lnTo>
                  <a:pt x="2097333" y="2097334"/>
                </a:lnTo>
                <a:lnTo>
                  <a:pt x="0" y="2097334"/>
                </a:lnTo>
                <a:lnTo>
                  <a:pt x="0" y="0"/>
                </a:lnTo>
                <a:close/>
              </a:path>
            </a:pathLst>
          </a:custGeom>
          <a:blipFill>
            <a:blip r:embed="rId3"/>
            <a:stretch>
              <a:fillRect l="0" t="0" r="0" b="0"/>
            </a:stretch>
          </a:blipFill>
          <a:ln cap="sq">
            <a:noFill/>
            <a:prstDash val="solid"/>
            <a:miter/>
          </a:ln>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1205834" y="3869278"/>
            <a:ext cx="16053466" cy="4208069"/>
          </a:xfrm>
          <a:prstGeom prst="rect">
            <a:avLst/>
          </a:prstGeom>
        </p:spPr>
        <p:txBody>
          <a:bodyPr anchor="t" rtlCol="false" tIns="0" lIns="0" bIns="0" rIns="0">
            <a:spAutoFit/>
          </a:bodyPr>
          <a:lstStyle/>
          <a:p>
            <a:pPr algn="just">
              <a:lnSpc>
                <a:spcPts val="5556"/>
              </a:lnSpc>
            </a:pPr>
            <a:r>
              <a:rPr lang="en-US" sz="3429">
                <a:solidFill>
                  <a:srgbClr val="FFFFFF"/>
                </a:solidFill>
                <a:latin typeface="Poppins"/>
              </a:rPr>
              <a:t>Google Analytics is a web analytics service provided by Google that helps website owners and marketers track and analyze user interactions with their websites. It offers valuable insights into user behavior, traffic sources, conversion rates, and more. Google Analytics employs a variety of AI and machine learning techniques to provide data-driven insights to its users. </a:t>
            </a:r>
          </a:p>
          <a:p>
            <a:pPr algn="just">
              <a:lnSpc>
                <a:spcPts val="5556"/>
              </a:lnSpc>
            </a:pPr>
          </a:p>
        </p:txBody>
      </p:sp>
      <p:sp>
        <p:nvSpPr>
          <p:cNvPr name="Freeform 3" id="3"/>
          <p:cNvSpPr/>
          <p:nvPr/>
        </p:nvSpPr>
        <p:spPr>
          <a:xfrm flipH="false" flipV="false" rot="0">
            <a:off x="12289413" y="1051173"/>
            <a:ext cx="2661375" cy="1996032"/>
          </a:xfrm>
          <a:custGeom>
            <a:avLst/>
            <a:gdLst/>
            <a:ahLst/>
            <a:cxnLst/>
            <a:rect r="r" b="b" t="t" l="l"/>
            <a:pathLst>
              <a:path h="1996032" w="2661375">
                <a:moveTo>
                  <a:pt x="0" y="0"/>
                </a:moveTo>
                <a:lnTo>
                  <a:pt x="2661376" y="0"/>
                </a:lnTo>
                <a:lnTo>
                  <a:pt x="2661376" y="1996031"/>
                </a:lnTo>
                <a:lnTo>
                  <a:pt x="0" y="1996031"/>
                </a:lnTo>
                <a:lnTo>
                  <a:pt x="0" y="0"/>
                </a:lnTo>
                <a:close/>
              </a:path>
            </a:pathLst>
          </a:custGeom>
          <a:blipFill>
            <a:blip r:embed="rId2"/>
            <a:stretch>
              <a:fillRect l="0" t="0" r="0" b="0"/>
            </a:stretch>
          </a:blipFill>
        </p:spPr>
      </p:sp>
      <p:sp>
        <p:nvSpPr>
          <p:cNvPr name="TextBox 4" id="4"/>
          <p:cNvSpPr txBox="true"/>
          <p:nvPr/>
        </p:nvSpPr>
        <p:spPr>
          <a:xfrm rot="0">
            <a:off x="4594374" y="2458764"/>
            <a:ext cx="9276387" cy="988069"/>
          </a:xfrm>
          <a:prstGeom prst="rect">
            <a:avLst/>
          </a:prstGeom>
        </p:spPr>
        <p:txBody>
          <a:bodyPr anchor="t" rtlCol="false" tIns="0" lIns="0" bIns="0" rIns="0">
            <a:spAutoFit/>
          </a:bodyPr>
          <a:lstStyle/>
          <a:p>
            <a:pPr algn="ctr" marL="0" indent="0" lvl="0">
              <a:lnSpc>
                <a:spcPts val="6607"/>
              </a:lnSpc>
              <a:spcBef>
                <a:spcPct val="0"/>
              </a:spcBef>
            </a:pPr>
            <a:r>
              <a:rPr lang="en-US" sz="9177">
                <a:solidFill>
                  <a:srgbClr val="FFFFFF"/>
                </a:solidFill>
                <a:latin typeface="Computer Says No"/>
              </a:rPr>
              <a:t>GOOGLE ANALYTICS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1736845" y="2120043"/>
            <a:ext cx="14553375" cy="7846901"/>
          </a:xfrm>
          <a:prstGeom prst="rect">
            <a:avLst/>
          </a:prstGeom>
        </p:spPr>
        <p:txBody>
          <a:bodyPr anchor="t" rtlCol="false" tIns="0" lIns="0" bIns="0" rIns="0">
            <a:spAutoFit/>
          </a:bodyPr>
          <a:lstStyle/>
          <a:p>
            <a:pPr algn="just">
              <a:lnSpc>
                <a:spcPts val="4427"/>
              </a:lnSpc>
            </a:pPr>
            <a:r>
              <a:rPr lang="en-US" sz="2733">
                <a:solidFill>
                  <a:srgbClr val="FFFFFF"/>
                </a:solidFill>
                <a:latin typeface="Poppins Bold"/>
              </a:rPr>
              <a:t>Predictive Analytics:</a:t>
            </a:r>
            <a:r>
              <a:rPr lang="en-US" sz="2733">
                <a:solidFill>
                  <a:srgbClr val="FFFFFF"/>
                </a:solidFill>
                <a:latin typeface="Poppins Light"/>
              </a:rPr>
              <a:t> Google Analytics utilizes predictive analytics to forecast future user behavior. By analyzing historical data, machine learning models can predict user actions, such as conversion rates, bounce rates, and the likelihood of users completing specific goals.</a:t>
            </a:r>
          </a:p>
          <a:p>
            <a:pPr algn="just">
              <a:lnSpc>
                <a:spcPts val="4427"/>
              </a:lnSpc>
            </a:pPr>
            <a:r>
              <a:rPr lang="en-US" sz="2733">
                <a:solidFill>
                  <a:srgbClr val="FFFFFF"/>
                </a:solidFill>
                <a:latin typeface="Poppins Bold"/>
              </a:rPr>
              <a:t>Techniques Used: </a:t>
            </a:r>
            <a:r>
              <a:rPr lang="en-US" sz="2733">
                <a:solidFill>
                  <a:srgbClr val="FFFFFF"/>
                </a:solidFill>
                <a:latin typeface="Poppins"/>
              </a:rPr>
              <a:t> R</a:t>
            </a:r>
            <a:r>
              <a:rPr lang="en-US" sz="2733">
                <a:solidFill>
                  <a:srgbClr val="FFFFFF"/>
                </a:solidFill>
                <a:latin typeface="Poppins Italics"/>
              </a:rPr>
              <a:t>egression, time series analysis, and predictive</a:t>
            </a:r>
            <a:r>
              <a:rPr lang="en-US" sz="2733">
                <a:solidFill>
                  <a:srgbClr val="FFFFFF"/>
                </a:solidFill>
                <a:latin typeface="Poppins"/>
              </a:rPr>
              <a:t> </a:t>
            </a:r>
            <a:r>
              <a:rPr lang="en-US" sz="2733">
                <a:solidFill>
                  <a:srgbClr val="FFFFFF"/>
                </a:solidFill>
                <a:latin typeface="Poppins Italics"/>
              </a:rPr>
              <a:t>modelling</a:t>
            </a:r>
            <a:r>
              <a:rPr lang="en-US" sz="2733">
                <a:solidFill>
                  <a:srgbClr val="FFFFFF"/>
                </a:solidFill>
                <a:latin typeface="Poppins"/>
              </a:rPr>
              <a:t>, are used to analyze historical data and make predictions about future user behavior.</a:t>
            </a:r>
          </a:p>
          <a:p>
            <a:pPr algn="just">
              <a:lnSpc>
                <a:spcPts val="4427"/>
              </a:lnSpc>
            </a:pPr>
          </a:p>
          <a:p>
            <a:pPr algn="just">
              <a:lnSpc>
                <a:spcPts val="4427"/>
              </a:lnSpc>
            </a:pPr>
            <a:r>
              <a:rPr lang="en-US" sz="2733">
                <a:solidFill>
                  <a:srgbClr val="FFFFFF"/>
                </a:solidFill>
                <a:latin typeface="Poppins Bold"/>
              </a:rPr>
              <a:t>Anomaly Detection:</a:t>
            </a:r>
            <a:r>
              <a:rPr lang="en-US" sz="2733">
                <a:solidFill>
                  <a:srgbClr val="FFFFFF"/>
                </a:solidFill>
                <a:latin typeface="Poppins"/>
              </a:rPr>
              <a:t>   Google Analytics identify unusual spikes or drops in website traffic, which could be due to technical issues, fraud, or external events. Identifying anomalies is crucial for taking timely action. </a:t>
            </a:r>
          </a:p>
          <a:p>
            <a:pPr algn="just">
              <a:lnSpc>
                <a:spcPts val="4427"/>
              </a:lnSpc>
            </a:pPr>
            <a:r>
              <a:rPr lang="en-US" sz="2733">
                <a:solidFill>
                  <a:srgbClr val="FFFFFF"/>
                </a:solidFill>
                <a:latin typeface="Poppins Bold"/>
              </a:rPr>
              <a:t>Techniques Used: </a:t>
            </a:r>
            <a:r>
              <a:rPr lang="en-US" sz="2733">
                <a:solidFill>
                  <a:srgbClr val="FFFFFF"/>
                </a:solidFill>
                <a:latin typeface="Poppins"/>
              </a:rPr>
              <a:t> Anomaly detection algorithms, include </a:t>
            </a:r>
            <a:r>
              <a:rPr lang="en-US" sz="2733">
                <a:solidFill>
                  <a:srgbClr val="FFFFFF"/>
                </a:solidFill>
                <a:latin typeface="Poppins Italics"/>
              </a:rPr>
              <a:t>statistical methods and machine learning models like clustering or autoencoders</a:t>
            </a:r>
            <a:r>
              <a:rPr lang="en-US" sz="2733">
                <a:solidFill>
                  <a:srgbClr val="FFFFFF"/>
                </a:solidFill>
                <a:latin typeface="Poppins"/>
              </a:rPr>
              <a:t>, monitor website metrics for unusual changes. </a:t>
            </a:r>
          </a:p>
          <a:p>
            <a:pPr algn="just">
              <a:lnSpc>
                <a:spcPts val="4427"/>
              </a:lnSpc>
            </a:pPr>
          </a:p>
        </p:txBody>
      </p:sp>
      <p:sp>
        <p:nvSpPr>
          <p:cNvPr name="Freeform 3" id="3"/>
          <p:cNvSpPr/>
          <p:nvPr/>
        </p:nvSpPr>
        <p:spPr>
          <a:xfrm flipH="false" flipV="false" rot="0">
            <a:off x="16445323" y="8974133"/>
            <a:ext cx="1627955" cy="1312867"/>
          </a:xfrm>
          <a:custGeom>
            <a:avLst/>
            <a:gdLst/>
            <a:ahLst/>
            <a:cxnLst/>
            <a:rect r="r" b="b" t="t" l="l"/>
            <a:pathLst>
              <a:path h="1312867" w="1627955">
                <a:moveTo>
                  <a:pt x="0" y="0"/>
                </a:moveTo>
                <a:lnTo>
                  <a:pt x="1627954" y="0"/>
                </a:lnTo>
                <a:lnTo>
                  <a:pt x="1627954" y="1312867"/>
                </a:lnTo>
                <a:lnTo>
                  <a:pt x="0" y="1312867"/>
                </a:lnTo>
                <a:lnTo>
                  <a:pt x="0" y="0"/>
                </a:lnTo>
                <a:close/>
              </a:path>
            </a:pathLst>
          </a:custGeom>
          <a:blipFill>
            <a:blip r:embed="rId2"/>
            <a:stretch>
              <a:fillRect l="0" t="0" r="0" b="0"/>
            </a:stretch>
          </a:blipFill>
        </p:spPr>
      </p:sp>
      <p:grpSp>
        <p:nvGrpSpPr>
          <p:cNvPr name="Group 4" id="4"/>
          <p:cNvGrpSpPr/>
          <p:nvPr/>
        </p:nvGrpSpPr>
        <p:grpSpPr>
          <a:xfrm rot="0">
            <a:off x="1736845" y="567303"/>
            <a:ext cx="6035489" cy="1174783"/>
            <a:chOff x="0" y="0"/>
            <a:chExt cx="1172066" cy="228138"/>
          </a:xfrm>
        </p:grpSpPr>
        <p:sp>
          <p:nvSpPr>
            <p:cNvPr name="Freeform 5" id="5"/>
            <p:cNvSpPr/>
            <p:nvPr/>
          </p:nvSpPr>
          <p:spPr>
            <a:xfrm flipH="false" flipV="false" rot="0">
              <a:off x="0" y="0"/>
              <a:ext cx="1172066" cy="228138"/>
            </a:xfrm>
            <a:custGeom>
              <a:avLst/>
              <a:gdLst/>
              <a:ahLst/>
              <a:cxnLst/>
              <a:rect r="r" b="b" t="t" l="l"/>
              <a:pathLst>
                <a:path h="228138" w="1172066">
                  <a:moveTo>
                    <a:pt x="0" y="0"/>
                  </a:moveTo>
                  <a:lnTo>
                    <a:pt x="1172066" y="0"/>
                  </a:lnTo>
                  <a:lnTo>
                    <a:pt x="1172066" y="228138"/>
                  </a:lnTo>
                  <a:lnTo>
                    <a:pt x="0" y="228138"/>
                  </a:lnTo>
                  <a:close/>
                </a:path>
              </a:pathLst>
            </a:custGeom>
            <a:solidFill>
              <a:srgbClr val="000000">
                <a:alpha val="0"/>
              </a:srgbClr>
            </a:solidFill>
            <a:ln w="19050" cap="sq">
              <a:solidFill>
                <a:srgbClr val="FFFFFF"/>
              </a:solidFill>
              <a:prstDash val="solid"/>
              <a:miter/>
            </a:ln>
          </p:spPr>
        </p:sp>
        <p:sp>
          <p:nvSpPr>
            <p:cNvPr name="TextBox 6" id="6"/>
            <p:cNvSpPr txBox="true"/>
            <p:nvPr/>
          </p:nvSpPr>
          <p:spPr>
            <a:xfrm>
              <a:off x="0" y="-152400"/>
              <a:ext cx="1172066" cy="380538"/>
            </a:xfrm>
            <a:prstGeom prst="rect">
              <a:avLst/>
            </a:prstGeom>
          </p:spPr>
          <p:txBody>
            <a:bodyPr anchor="ctr" rtlCol="false" tIns="68897" lIns="68897" bIns="68897" rIns="68897"/>
            <a:lstStyle/>
            <a:p>
              <a:pPr algn="ctr" marL="0" indent="0" lvl="1">
                <a:lnSpc>
                  <a:spcPts val="4940"/>
                </a:lnSpc>
                <a:spcBef>
                  <a:spcPct val="0"/>
                </a:spcBef>
              </a:pPr>
              <a:r>
                <a:rPr lang="en-US" sz="3049">
                  <a:solidFill>
                    <a:srgbClr val="FFFFFF"/>
                  </a:solidFill>
                  <a:latin typeface="Poppins Bold"/>
                </a:rPr>
                <a:t>Google Analytics Features</a:t>
              </a:r>
            </a:p>
          </p:txBody>
        </p:sp>
      </p:grpSp>
      <p:sp>
        <p:nvSpPr>
          <p:cNvPr name="Freeform 7" id="7"/>
          <p:cNvSpPr/>
          <p:nvPr/>
        </p:nvSpPr>
        <p:spPr>
          <a:xfrm flipH="false" flipV="false" rot="0">
            <a:off x="15575941" y="218193"/>
            <a:ext cx="2497337" cy="1873003"/>
          </a:xfrm>
          <a:custGeom>
            <a:avLst/>
            <a:gdLst/>
            <a:ahLst/>
            <a:cxnLst/>
            <a:rect r="r" b="b" t="t" l="l"/>
            <a:pathLst>
              <a:path h="1873003" w="2497337">
                <a:moveTo>
                  <a:pt x="0" y="0"/>
                </a:moveTo>
                <a:lnTo>
                  <a:pt x="2497336" y="0"/>
                </a:lnTo>
                <a:lnTo>
                  <a:pt x="2497336" y="1873003"/>
                </a:lnTo>
                <a:lnTo>
                  <a:pt x="0" y="1873003"/>
                </a:lnTo>
                <a:lnTo>
                  <a:pt x="0" y="0"/>
                </a:lnTo>
                <a:close/>
              </a:path>
            </a:pathLst>
          </a:custGeom>
          <a:blipFill>
            <a:blip r:embed="rId3"/>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DAFzbEmKCjk</dc:identifier>
  <dcterms:modified xsi:type="dcterms:W3CDTF">2011-08-01T06:04:30Z</dcterms:modified>
  <cp:revision>1</cp:revision>
  <dc:title>Deep Learning Assignment</dc:title>
</cp:coreProperties>
</file>

<file path=docProps/thumbnail.jpeg>
</file>